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82" r:id="rId2"/>
    <p:sldId id="281" r:id="rId3"/>
    <p:sldId id="283" r:id="rId4"/>
    <p:sldId id="284" r:id="rId5"/>
    <p:sldId id="285" r:id="rId6"/>
    <p:sldId id="307" r:id="rId7"/>
    <p:sldId id="286" r:id="rId8"/>
    <p:sldId id="287" r:id="rId9"/>
    <p:sldId id="315" r:id="rId10"/>
    <p:sldId id="306" r:id="rId11"/>
    <p:sldId id="289" r:id="rId12"/>
    <p:sldId id="290" r:id="rId13"/>
    <p:sldId id="291" r:id="rId14"/>
    <p:sldId id="292" r:id="rId15"/>
    <p:sldId id="293" r:id="rId16"/>
    <p:sldId id="295" r:id="rId17"/>
    <p:sldId id="296" r:id="rId18"/>
    <p:sldId id="297" r:id="rId19"/>
    <p:sldId id="298" r:id="rId20"/>
    <p:sldId id="299" r:id="rId21"/>
    <p:sldId id="300" r:id="rId22"/>
    <p:sldId id="316" r:id="rId23"/>
    <p:sldId id="301" r:id="rId24"/>
    <p:sldId id="31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86395"/>
  </p:normalViewPr>
  <p:slideViewPr>
    <p:cSldViewPr snapToGrid="0" snapToObjects="1">
      <p:cViewPr varScale="1">
        <p:scale>
          <a:sx n="107" d="100"/>
          <a:sy n="107" d="100"/>
        </p:scale>
        <p:origin x="176" y="528"/>
      </p:cViewPr>
      <p:guideLst/>
    </p:cSldViewPr>
  </p:slideViewPr>
  <p:outlineViewPr>
    <p:cViewPr>
      <p:scale>
        <a:sx n="33" d="100"/>
        <a:sy n="33" d="100"/>
      </p:scale>
      <p:origin x="0" y="-7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802057-DADE-734E-9F23-18FFD29864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25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802057-DADE-734E-9F23-18FFD29864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1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E90805-9DD4-EA4F-A12A-C173DBB11B76}"/>
              </a:ext>
            </a:extLst>
          </p:cNvPr>
          <p:cNvSpPr txBox="1"/>
          <p:nvPr/>
        </p:nvSpPr>
        <p:spPr>
          <a:xfrm>
            <a:off x="0" y="595423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Rhythm - Lesson 2</a:t>
            </a:r>
          </a:p>
        </p:txBody>
      </p:sp>
    </p:spTree>
    <p:extLst>
      <p:ext uri="{BB962C8B-B14F-4D97-AF65-F5344CB8AC3E}">
        <p14:creationId xmlns:p14="http://schemas.microsoft.com/office/powerpoint/2010/main" val="3997270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8C6133-411D-0A43-9A8A-8D7154AD905B}"/>
              </a:ext>
            </a:extLst>
          </p:cNvPr>
          <p:cNvSpPr txBox="1"/>
          <p:nvPr/>
        </p:nvSpPr>
        <p:spPr>
          <a:xfrm>
            <a:off x="113975" y="160693"/>
            <a:ext cx="11701973" cy="1138773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Listening Practice – individual activity:</a:t>
            </a:r>
          </a:p>
          <a:p>
            <a:r>
              <a:rPr lang="en-US" sz="3200" b="1" dirty="0"/>
              <a:t>Match the rhythms (1-4) with the musical excerpts (A-D) – play x 2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702114"/>
              </p:ext>
            </p:extLst>
          </p:nvPr>
        </p:nvGraphicFramePr>
        <p:xfrm>
          <a:off x="844469" y="2006330"/>
          <a:ext cx="460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3AA6667-9FCB-1541-BC30-B88E519FE744}"/>
              </a:ext>
            </a:extLst>
          </p:cNvPr>
          <p:cNvSpPr txBox="1"/>
          <p:nvPr/>
        </p:nvSpPr>
        <p:spPr>
          <a:xfrm>
            <a:off x="1142727" y="1445924"/>
            <a:ext cx="451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1              2               3              4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F6733D-E941-FC41-9589-4C82DBED0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511092"/>
              </p:ext>
            </p:extLst>
          </p:nvPr>
        </p:nvGraphicFramePr>
        <p:xfrm>
          <a:off x="844469" y="3246194"/>
          <a:ext cx="460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CC19A71-06AD-E642-A6E5-EC4A048D9A78}"/>
              </a:ext>
            </a:extLst>
          </p:cNvPr>
          <p:cNvSpPr txBox="1"/>
          <p:nvPr/>
        </p:nvSpPr>
        <p:spPr>
          <a:xfrm>
            <a:off x="234049" y="2184354"/>
            <a:ext cx="61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A74452-01BC-6F4B-A66C-E0BE1EB6F29F}"/>
              </a:ext>
            </a:extLst>
          </p:cNvPr>
          <p:cNvSpPr txBox="1"/>
          <p:nvPr/>
        </p:nvSpPr>
        <p:spPr>
          <a:xfrm>
            <a:off x="235370" y="3384166"/>
            <a:ext cx="61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2.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8BF2342-3E96-DE41-8506-8F299A70D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556712"/>
              </p:ext>
            </p:extLst>
          </p:nvPr>
        </p:nvGraphicFramePr>
        <p:xfrm>
          <a:off x="843148" y="4427018"/>
          <a:ext cx="460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9BFB257B-D6B3-1A49-8DEB-3DBFB3D3A346}"/>
              </a:ext>
            </a:extLst>
          </p:cNvPr>
          <p:cNvSpPr txBox="1"/>
          <p:nvPr/>
        </p:nvSpPr>
        <p:spPr>
          <a:xfrm>
            <a:off x="234049" y="4564990"/>
            <a:ext cx="61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3.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20B41AE3-9FF1-4146-8E3A-7EE494E7D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68343"/>
              </p:ext>
            </p:extLst>
          </p:nvPr>
        </p:nvGraphicFramePr>
        <p:xfrm>
          <a:off x="843148" y="5649097"/>
          <a:ext cx="460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81003B7-5D05-7248-9D11-2A6547E92583}"/>
              </a:ext>
            </a:extLst>
          </p:cNvPr>
          <p:cNvSpPr txBox="1"/>
          <p:nvPr/>
        </p:nvSpPr>
        <p:spPr>
          <a:xfrm>
            <a:off x="234049" y="5787069"/>
            <a:ext cx="61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</a:t>
            </a:r>
            <a:r>
              <a:rPr lang="en-US" sz="2400" b="1" dirty="0"/>
              <a:t>4.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B53EFA-03DF-D340-B3DB-0BDA751C5E2A}"/>
              </a:ext>
            </a:extLst>
          </p:cNvPr>
          <p:cNvSpPr txBox="1"/>
          <p:nvPr/>
        </p:nvSpPr>
        <p:spPr>
          <a:xfrm>
            <a:off x="1987510" y="2117950"/>
            <a:ext cx="1171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X  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3DB2F6-219A-174B-85D1-9A05D1F54E0C}"/>
              </a:ext>
            </a:extLst>
          </p:cNvPr>
          <p:cNvSpPr txBox="1"/>
          <p:nvPr/>
        </p:nvSpPr>
        <p:spPr>
          <a:xfrm>
            <a:off x="4301876" y="2104055"/>
            <a:ext cx="1171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X  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02C9E9-9516-3949-884F-1658394DBE3D}"/>
              </a:ext>
            </a:extLst>
          </p:cNvPr>
          <p:cNvSpPr txBox="1"/>
          <p:nvPr/>
        </p:nvSpPr>
        <p:spPr>
          <a:xfrm>
            <a:off x="5910640" y="2117950"/>
            <a:ext cx="4785377" cy="42780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A.</a:t>
            </a:r>
          </a:p>
          <a:p>
            <a:endParaRPr lang="en-US" sz="3200" b="1" dirty="0"/>
          </a:p>
          <a:p>
            <a:endParaRPr lang="en-US" sz="1600" b="1" dirty="0"/>
          </a:p>
          <a:p>
            <a:r>
              <a:rPr lang="en-US" sz="3200" b="1" dirty="0"/>
              <a:t>B.</a:t>
            </a:r>
          </a:p>
          <a:p>
            <a:endParaRPr lang="en-US" sz="3200" b="1" dirty="0"/>
          </a:p>
          <a:p>
            <a:endParaRPr lang="en-US" sz="1600" b="1" dirty="0"/>
          </a:p>
          <a:p>
            <a:r>
              <a:rPr lang="en-US" sz="3200" b="1" dirty="0"/>
              <a:t>C.</a:t>
            </a:r>
          </a:p>
          <a:p>
            <a:endParaRPr lang="en-US" sz="4800" b="1" dirty="0"/>
          </a:p>
          <a:p>
            <a:r>
              <a:rPr lang="en-US" sz="3200" b="1" dirty="0"/>
              <a:t>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41F291-0123-484F-A171-D979568AE675}"/>
              </a:ext>
            </a:extLst>
          </p:cNvPr>
          <p:cNvSpPr txBox="1"/>
          <p:nvPr/>
        </p:nvSpPr>
        <p:spPr>
          <a:xfrm>
            <a:off x="848233" y="4532626"/>
            <a:ext cx="1060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0AD287-4ACD-C64F-A481-620E062C1D84}"/>
              </a:ext>
            </a:extLst>
          </p:cNvPr>
          <p:cNvSpPr txBox="1"/>
          <p:nvPr/>
        </p:nvSpPr>
        <p:spPr>
          <a:xfrm>
            <a:off x="1987510" y="4537258"/>
            <a:ext cx="117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  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DE3947-5902-2549-A66F-FBBBE4D8A7EA}"/>
              </a:ext>
            </a:extLst>
          </p:cNvPr>
          <p:cNvSpPr txBox="1"/>
          <p:nvPr/>
        </p:nvSpPr>
        <p:spPr>
          <a:xfrm>
            <a:off x="3082966" y="4560549"/>
            <a:ext cx="1572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XXXX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155631-B4A2-664B-8696-20B8ABAB6FA9}"/>
              </a:ext>
            </a:extLst>
          </p:cNvPr>
          <p:cNvSpPr txBox="1"/>
          <p:nvPr/>
        </p:nvSpPr>
        <p:spPr>
          <a:xfrm>
            <a:off x="4338479" y="4548264"/>
            <a:ext cx="1060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1A4B8C-AF92-F447-8014-6FB6B42459FD}"/>
              </a:ext>
            </a:extLst>
          </p:cNvPr>
          <p:cNvSpPr txBox="1"/>
          <p:nvPr/>
        </p:nvSpPr>
        <p:spPr>
          <a:xfrm>
            <a:off x="789567" y="5745814"/>
            <a:ext cx="1572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XXXX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EC29A90-BB88-8B40-AD08-6B08E78FEA4E}"/>
              </a:ext>
            </a:extLst>
          </p:cNvPr>
          <p:cNvSpPr txBox="1"/>
          <p:nvPr/>
        </p:nvSpPr>
        <p:spPr>
          <a:xfrm>
            <a:off x="2027116" y="5745814"/>
            <a:ext cx="117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  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306DD8-31C6-484E-98DB-821028C4B279}"/>
              </a:ext>
            </a:extLst>
          </p:cNvPr>
          <p:cNvSpPr txBox="1"/>
          <p:nvPr/>
        </p:nvSpPr>
        <p:spPr>
          <a:xfrm>
            <a:off x="3130551" y="5745814"/>
            <a:ext cx="117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 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EB5A02-5F80-A545-B33E-8BA6F36FEC10}"/>
              </a:ext>
            </a:extLst>
          </p:cNvPr>
          <p:cNvSpPr txBox="1"/>
          <p:nvPr/>
        </p:nvSpPr>
        <p:spPr>
          <a:xfrm>
            <a:off x="4251222" y="5745814"/>
            <a:ext cx="1572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XXXX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3743812-10C6-C14E-8B57-CC2022C99B4E}"/>
              </a:ext>
            </a:extLst>
          </p:cNvPr>
          <p:cNvSpPr txBox="1"/>
          <p:nvPr/>
        </p:nvSpPr>
        <p:spPr>
          <a:xfrm>
            <a:off x="869226" y="3374215"/>
            <a:ext cx="117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  X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4C0D94-B51C-664C-A381-764C1C0BCE8A}"/>
              </a:ext>
            </a:extLst>
          </p:cNvPr>
          <p:cNvSpPr txBox="1"/>
          <p:nvPr/>
        </p:nvSpPr>
        <p:spPr>
          <a:xfrm>
            <a:off x="2027116" y="3370789"/>
            <a:ext cx="1060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AA29CA-BFE7-C34D-ABB2-D08FEB953E61}"/>
              </a:ext>
            </a:extLst>
          </p:cNvPr>
          <p:cNvSpPr txBox="1"/>
          <p:nvPr/>
        </p:nvSpPr>
        <p:spPr>
          <a:xfrm>
            <a:off x="3147148" y="3367795"/>
            <a:ext cx="1060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402C8DD-36C1-B142-84E3-18A823EC687A}"/>
              </a:ext>
            </a:extLst>
          </p:cNvPr>
          <p:cNvSpPr txBox="1"/>
          <p:nvPr/>
        </p:nvSpPr>
        <p:spPr>
          <a:xfrm>
            <a:off x="4301875" y="3374031"/>
            <a:ext cx="117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X  X</a:t>
            </a:r>
          </a:p>
        </p:txBody>
      </p:sp>
      <p:pic>
        <p:nvPicPr>
          <p:cNvPr id="40" name="Picture 39" descr="A screenshot of a video game&#10;&#10;Description automatically generated">
            <a:extLst>
              <a:ext uri="{FF2B5EF4-FFF2-40B4-BE49-F238E27FC236}">
                <a16:creationId xmlns:a16="http://schemas.microsoft.com/office/drawing/2014/main" id="{5A363D7A-52C5-5445-9345-CE6421EFC6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089" b="25652"/>
          <a:stretch/>
        </p:blipFill>
        <p:spPr>
          <a:xfrm>
            <a:off x="6502004" y="2120901"/>
            <a:ext cx="4131224" cy="891269"/>
          </a:xfrm>
          <a:prstGeom prst="rect">
            <a:avLst/>
          </a:prstGeom>
        </p:spPr>
      </p:pic>
      <p:pic>
        <p:nvPicPr>
          <p:cNvPr id="41" name="Picture 40" descr="A screenshot of a video game&#10;&#10;Description automatically generated">
            <a:extLst>
              <a:ext uri="{FF2B5EF4-FFF2-40B4-BE49-F238E27FC236}">
                <a16:creationId xmlns:a16="http://schemas.microsoft.com/office/drawing/2014/main" id="{A1D3390E-18ED-C44D-A0B2-50A5451930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69" t="1" r="19" b="76924"/>
          <a:stretch/>
        </p:blipFill>
        <p:spPr>
          <a:xfrm>
            <a:off x="6421146" y="3332170"/>
            <a:ext cx="4224208" cy="884239"/>
          </a:xfrm>
          <a:prstGeom prst="rect">
            <a:avLst/>
          </a:prstGeom>
        </p:spPr>
      </p:pic>
      <p:pic>
        <p:nvPicPr>
          <p:cNvPr id="42" name="Picture 41" descr="A screenshot of a video game&#10;&#10;Description automatically generated">
            <a:extLst>
              <a:ext uri="{FF2B5EF4-FFF2-40B4-BE49-F238E27FC236}">
                <a16:creationId xmlns:a16="http://schemas.microsoft.com/office/drawing/2014/main" id="{99816582-E855-2246-BAC4-153270FDEE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210" t="77236" r="-1040" b="-495"/>
          <a:stretch/>
        </p:blipFill>
        <p:spPr>
          <a:xfrm>
            <a:off x="6487816" y="4524924"/>
            <a:ext cx="4224208" cy="891269"/>
          </a:xfrm>
          <a:prstGeom prst="rect">
            <a:avLst/>
          </a:prstGeom>
        </p:spPr>
      </p:pic>
      <p:pic>
        <p:nvPicPr>
          <p:cNvPr id="43" name="Picture 42" descr="A screenshot of a video game&#10;&#10;Description automatically generated">
            <a:extLst>
              <a:ext uri="{FF2B5EF4-FFF2-40B4-BE49-F238E27FC236}">
                <a16:creationId xmlns:a16="http://schemas.microsoft.com/office/drawing/2014/main" id="{A1F3FC01-4371-444F-A782-CCBA42D738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50" t="26137" r="-1" b="50604"/>
          <a:stretch/>
        </p:blipFill>
        <p:spPr>
          <a:xfrm>
            <a:off x="6440316" y="5481615"/>
            <a:ext cx="4224208" cy="89126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6F563E7-57EB-EF4C-B377-D097B214A93C}"/>
              </a:ext>
            </a:extLst>
          </p:cNvPr>
          <p:cNvSpPr txBox="1"/>
          <p:nvPr/>
        </p:nvSpPr>
        <p:spPr>
          <a:xfrm>
            <a:off x="10912309" y="2227165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AC417CB-F22B-9146-966C-70FFE7426189}"/>
              </a:ext>
            </a:extLst>
          </p:cNvPr>
          <p:cNvSpPr txBox="1"/>
          <p:nvPr/>
        </p:nvSpPr>
        <p:spPr>
          <a:xfrm>
            <a:off x="10936060" y="3402046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D1853FB-A3D8-394E-AC55-85BDB42EBBD6}"/>
              </a:ext>
            </a:extLst>
          </p:cNvPr>
          <p:cNvSpPr txBox="1"/>
          <p:nvPr/>
        </p:nvSpPr>
        <p:spPr>
          <a:xfrm>
            <a:off x="10912309" y="4609819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441610-FB34-E04E-A9D2-087514B88E09}"/>
              </a:ext>
            </a:extLst>
          </p:cNvPr>
          <p:cNvSpPr txBox="1"/>
          <p:nvPr/>
        </p:nvSpPr>
        <p:spPr>
          <a:xfrm>
            <a:off x="10912309" y="5602403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4</a:t>
            </a:r>
          </a:p>
        </p:txBody>
      </p:sp>
    </p:spTree>
    <p:extLst>
      <p:ext uri="{BB962C8B-B14F-4D97-AF65-F5344CB8AC3E}">
        <p14:creationId xmlns:p14="http://schemas.microsoft.com/office/powerpoint/2010/main" val="264502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8C6133-411D-0A43-9A8A-8D7154AD905B}"/>
              </a:ext>
            </a:extLst>
          </p:cNvPr>
          <p:cNvSpPr txBox="1"/>
          <p:nvPr/>
        </p:nvSpPr>
        <p:spPr>
          <a:xfrm>
            <a:off x="333829" y="160693"/>
            <a:ext cx="1139371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/>
              <a:t>Today we will learn how to replace the ‘beat boxes’ idea with …….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8BE386-A832-564E-8B70-0AB849A5A20D}"/>
              </a:ext>
            </a:extLst>
          </p:cNvPr>
          <p:cNvSpPr/>
          <p:nvPr/>
        </p:nvSpPr>
        <p:spPr>
          <a:xfrm>
            <a:off x="2641841" y="2604125"/>
            <a:ext cx="6777689" cy="144655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</a:rPr>
              <a:t>Staff Notation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05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21C87B3-A92C-9B4E-A04F-97781D4FB049}"/>
              </a:ext>
            </a:extLst>
          </p:cNvPr>
          <p:cNvSpPr/>
          <p:nvPr/>
        </p:nvSpPr>
        <p:spPr>
          <a:xfrm>
            <a:off x="3178629" y="3429000"/>
            <a:ext cx="5820228" cy="20834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8BE386-A832-564E-8B70-0AB849A5A20D}"/>
              </a:ext>
            </a:extLst>
          </p:cNvPr>
          <p:cNvSpPr/>
          <p:nvPr/>
        </p:nvSpPr>
        <p:spPr>
          <a:xfrm>
            <a:off x="2622733" y="349815"/>
            <a:ext cx="6656245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What is</a:t>
            </a:r>
          </a:p>
          <a:p>
            <a:pPr algn="ctr"/>
            <a:r>
              <a:rPr lang="en-US" sz="8000" b="1" dirty="0">
                <a:solidFill>
                  <a:schemeClr val="bg1"/>
                </a:solidFill>
              </a:rPr>
              <a:t>Staff Notation?</a:t>
            </a:r>
            <a:endParaRPr lang="en-US" sz="66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C0F5FB-39F0-D043-BBB3-A935F49F2103}"/>
              </a:ext>
            </a:extLst>
          </p:cNvPr>
          <p:cNvCxnSpPr/>
          <p:nvPr/>
        </p:nvCxnSpPr>
        <p:spPr>
          <a:xfrm>
            <a:off x="3294743" y="4005942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6EEE65-DD1B-9449-B783-CF5F5F88AF3C}"/>
              </a:ext>
            </a:extLst>
          </p:cNvPr>
          <p:cNvCxnSpPr/>
          <p:nvPr/>
        </p:nvCxnSpPr>
        <p:spPr>
          <a:xfrm>
            <a:off x="3287489" y="4274456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20E56F-938E-2640-9115-A5777392F10D}"/>
              </a:ext>
            </a:extLst>
          </p:cNvPr>
          <p:cNvCxnSpPr/>
          <p:nvPr/>
        </p:nvCxnSpPr>
        <p:spPr>
          <a:xfrm>
            <a:off x="3287489" y="4542970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C524A2-F205-284E-B149-FC4BD3A150AF}"/>
              </a:ext>
            </a:extLst>
          </p:cNvPr>
          <p:cNvCxnSpPr/>
          <p:nvPr/>
        </p:nvCxnSpPr>
        <p:spPr>
          <a:xfrm>
            <a:off x="3287489" y="4825998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AB99BE-D5AC-304B-A017-B2B6A9BCDC71}"/>
              </a:ext>
            </a:extLst>
          </p:cNvPr>
          <p:cNvCxnSpPr/>
          <p:nvPr/>
        </p:nvCxnSpPr>
        <p:spPr>
          <a:xfrm>
            <a:off x="3287489" y="5079998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7524212-978B-9348-89B8-AA60529CD082}"/>
              </a:ext>
            </a:extLst>
          </p:cNvPr>
          <p:cNvSpPr/>
          <p:nvPr/>
        </p:nvSpPr>
        <p:spPr>
          <a:xfrm>
            <a:off x="707627" y="3916588"/>
            <a:ext cx="1872307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/>
              <a:t>Staff</a:t>
            </a:r>
          </a:p>
          <a:p>
            <a:pPr algn="ctr"/>
            <a:r>
              <a:rPr lang="en-US" sz="4000" b="1" dirty="0"/>
              <a:t>or stave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15C1FE9-E9E5-8841-8889-D75B55DD7C12}"/>
              </a:ext>
            </a:extLst>
          </p:cNvPr>
          <p:cNvSpPr/>
          <p:nvPr/>
        </p:nvSpPr>
        <p:spPr>
          <a:xfrm>
            <a:off x="3744686" y="441234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7A3B45-D222-8041-92BA-D08ECD57BA40}"/>
              </a:ext>
            </a:extLst>
          </p:cNvPr>
          <p:cNvSpPr/>
          <p:nvPr/>
        </p:nvSpPr>
        <p:spPr>
          <a:xfrm>
            <a:off x="4477657" y="456474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CAE3BC-16F2-8049-8581-E8D8F0F871FC}"/>
              </a:ext>
            </a:extLst>
          </p:cNvPr>
          <p:cNvSpPr/>
          <p:nvPr/>
        </p:nvSpPr>
        <p:spPr>
          <a:xfrm>
            <a:off x="5225142" y="471714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DBAE31-D4D1-7A46-9773-5C1530082D79}"/>
              </a:ext>
            </a:extLst>
          </p:cNvPr>
          <p:cNvSpPr/>
          <p:nvPr/>
        </p:nvSpPr>
        <p:spPr>
          <a:xfrm>
            <a:off x="6132284" y="443412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BC42EC-9531-BD49-B522-5ABC9D5D02BB}"/>
              </a:ext>
            </a:extLst>
          </p:cNvPr>
          <p:cNvSpPr/>
          <p:nvPr/>
        </p:nvSpPr>
        <p:spPr>
          <a:xfrm>
            <a:off x="6734626" y="429624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03EB2BB-3BF2-AD4D-A0FF-E3C4CD3CEC57}"/>
              </a:ext>
            </a:extLst>
          </p:cNvPr>
          <p:cNvSpPr/>
          <p:nvPr/>
        </p:nvSpPr>
        <p:spPr>
          <a:xfrm>
            <a:off x="7278904" y="4434129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453E43-7860-EB4B-B007-791128D1AD74}"/>
              </a:ext>
            </a:extLst>
          </p:cNvPr>
          <p:cNvSpPr/>
          <p:nvPr/>
        </p:nvSpPr>
        <p:spPr>
          <a:xfrm>
            <a:off x="7837706" y="4557501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F799C9-5A2C-4E47-AF13-32BD71264C59}"/>
              </a:ext>
            </a:extLst>
          </p:cNvPr>
          <p:cNvCxnSpPr>
            <a:cxnSpLocks/>
          </p:cNvCxnSpPr>
          <p:nvPr/>
        </p:nvCxnSpPr>
        <p:spPr>
          <a:xfrm>
            <a:off x="3998029" y="374468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B3291E-0AEE-CB4D-9E1C-AFAE8E275158}"/>
              </a:ext>
            </a:extLst>
          </p:cNvPr>
          <p:cNvCxnSpPr>
            <a:cxnSpLocks/>
          </p:cNvCxnSpPr>
          <p:nvPr/>
        </p:nvCxnSpPr>
        <p:spPr>
          <a:xfrm>
            <a:off x="4701973" y="389708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552FAA-0DFB-164F-91C2-8442D4FD2504}"/>
              </a:ext>
            </a:extLst>
          </p:cNvPr>
          <p:cNvCxnSpPr>
            <a:cxnSpLocks/>
          </p:cNvCxnSpPr>
          <p:nvPr/>
        </p:nvCxnSpPr>
        <p:spPr>
          <a:xfrm>
            <a:off x="5463970" y="4078513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DB8525-FE16-0D44-9EC5-D11C19B1DA63}"/>
              </a:ext>
            </a:extLst>
          </p:cNvPr>
          <p:cNvCxnSpPr>
            <a:cxnSpLocks/>
          </p:cNvCxnSpPr>
          <p:nvPr/>
        </p:nvCxnSpPr>
        <p:spPr>
          <a:xfrm>
            <a:off x="6356595" y="381000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B6DF27-42F1-9349-9CC8-965CF6CDDC87}"/>
              </a:ext>
            </a:extLst>
          </p:cNvPr>
          <p:cNvCxnSpPr>
            <a:cxnSpLocks/>
          </p:cNvCxnSpPr>
          <p:nvPr/>
        </p:nvCxnSpPr>
        <p:spPr>
          <a:xfrm flipH="1">
            <a:off x="7001158" y="3789382"/>
            <a:ext cx="3" cy="62795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76A565-A144-DF46-8EC3-CAF645E9C992}"/>
              </a:ext>
            </a:extLst>
          </p:cNvPr>
          <p:cNvCxnSpPr>
            <a:cxnSpLocks/>
          </p:cNvCxnSpPr>
          <p:nvPr/>
        </p:nvCxnSpPr>
        <p:spPr>
          <a:xfrm>
            <a:off x="7503212" y="3795497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76B15C-6332-8747-9F2B-0F06D3981981}"/>
              </a:ext>
            </a:extLst>
          </p:cNvPr>
          <p:cNvCxnSpPr>
            <a:cxnSpLocks/>
          </p:cNvCxnSpPr>
          <p:nvPr/>
        </p:nvCxnSpPr>
        <p:spPr>
          <a:xfrm flipH="1">
            <a:off x="8089714" y="3789382"/>
            <a:ext cx="9249" cy="88921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C223F7-C50D-2B41-A3D6-0EC614E60842}"/>
              </a:ext>
            </a:extLst>
          </p:cNvPr>
          <p:cNvCxnSpPr>
            <a:cxnSpLocks/>
          </p:cNvCxnSpPr>
          <p:nvPr/>
        </p:nvCxnSpPr>
        <p:spPr>
          <a:xfrm flipH="1" flipV="1">
            <a:off x="6356595" y="3788219"/>
            <a:ext cx="1742368" cy="13391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540923-005B-D24E-9BA4-8950B8A638B4}"/>
              </a:ext>
            </a:extLst>
          </p:cNvPr>
          <p:cNvCxnSpPr>
            <a:cxnSpLocks/>
          </p:cNvCxnSpPr>
          <p:nvPr/>
        </p:nvCxnSpPr>
        <p:spPr>
          <a:xfrm flipH="1">
            <a:off x="6363193" y="3932237"/>
            <a:ext cx="174501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77BA10-E87F-EF4B-AB79-DC2FEFE9041C}"/>
              </a:ext>
            </a:extLst>
          </p:cNvPr>
          <p:cNvCxnSpPr>
            <a:cxnSpLocks/>
          </p:cNvCxnSpPr>
          <p:nvPr/>
        </p:nvCxnSpPr>
        <p:spPr>
          <a:xfrm flipH="1" flipV="1">
            <a:off x="3998029" y="3781524"/>
            <a:ext cx="740885" cy="12281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F9C79B03-8077-684D-B091-890AA6403409}"/>
              </a:ext>
            </a:extLst>
          </p:cNvPr>
          <p:cNvSpPr/>
          <p:nvPr/>
        </p:nvSpPr>
        <p:spPr>
          <a:xfrm>
            <a:off x="9376231" y="4088271"/>
            <a:ext cx="2591137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Notation</a:t>
            </a:r>
          </a:p>
        </p:txBody>
      </p:sp>
    </p:spTree>
    <p:extLst>
      <p:ext uri="{BB962C8B-B14F-4D97-AF65-F5344CB8AC3E}">
        <p14:creationId xmlns:p14="http://schemas.microsoft.com/office/powerpoint/2010/main" val="185137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21C87B3-A92C-9B4E-A04F-97781D4FB049}"/>
              </a:ext>
            </a:extLst>
          </p:cNvPr>
          <p:cNvSpPr/>
          <p:nvPr/>
        </p:nvSpPr>
        <p:spPr>
          <a:xfrm>
            <a:off x="3192974" y="1812472"/>
            <a:ext cx="5820228" cy="20834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8BE386-A832-564E-8B70-0AB849A5A20D}"/>
              </a:ext>
            </a:extLst>
          </p:cNvPr>
          <p:cNvSpPr/>
          <p:nvPr/>
        </p:nvSpPr>
        <p:spPr>
          <a:xfrm>
            <a:off x="246405" y="265984"/>
            <a:ext cx="11771425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This example of staff notation is giving us </a:t>
            </a:r>
            <a:r>
              <a:rPr lang="en-US" sz="3600" b="1" dirty="0">
                <a:solidFill>
                  <a:schemeClr val="bg1"/>
                </a:solidFill>
              </a:rPr>
              <a:t>two</a:t>
            </a:r>
            <a:r>
              <a:rPr lang="en-US" sz="3600" dirty="0">
                <a:solidFill>
                  <a:schemeClr val="bg1"/>
                </a:solidFill>
              </a:rPr>
              <a:t> pieces of </a:t>
            </a:r>
            <a:r>
              <a:rPr lang="en-US" sz="3600" b="1" dirty="0">
                <a:solidFill>
                  <a:schemeClr val="bg1"/>
                </a:solidFill>
              </a:rPr>
              <a:t>information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C0F5FB-39F0-D043-BBB3-A935F49F2103}"/>
              </a:ext>
            </a:extLst>
          </p:cNvPr>
          <p:cNvCxnSpPr/>
          <p:nvPr/>
        </p:nvCxnSpPr>
        <p:spPr>
          <a:xfrm>
            <a:off x="3309088" y="2389414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6EEE65-DD1B-9449-B783-CF5F5F88AF3C}"/>
              </a:ext>
            </a:extLst>
          </p:cNvPr>
          <p:cNvCxnSpPr/>
          <p:nvPr/>
        </p:nvCxnSpPr>
        <p:spPr>
          <a:xfrm>
            <a:off x="3301834" y="2657928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20E56F-938E-2640-9115-A5777392F10D}"/>
              </a:ext>
            </a:extLst>
          </p:cNvPr>
          <p:cNvCxnSpPr/>
          <p:nvPr/>
        </p:nvCxnSpPr>
        <p:spPr>
          <a:xfrm>
            <a:off x="3301834" y="2926442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C524A2-F205-284E-B149-FC4BD3A150AF}"/>
              </a:ext>
            </a:extLst>
          </p:cNvPr>
          <p:cNvCxnSpPr/>
          <p:nvPr/>
        </p:nvCxnSpPr>
        <p:spPr>
          <a:xfrm>
            <a:off x="3301834" y="3209470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AB99BE-D5AC-304B-A017-B2B6A9BCDC71}"/>
              </a:ext>
            </a:extLst>
          </p:cNvPr>
          <p:cNvCxnSpPr/>
          <p:nvPr/>
        </p:nvCxnSpPr>
        <p:spPr>
          <a:xfrm>
            <a:off x="3301834" y="3463470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215C1FE9-E9E5-8841-8889-D75B55DD7C12}"/>
              </a:ext>
            </a:extLst>
          </p:cNvPr>
          <p:cNvSpPr/>
          <p:nvPr/>
        </p:nvSpPr>
        <p:spPr>
          <a:xfrm>
            <a:off x="3759031" y="279581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7A3B45-D222-8041-92BA-D08ECD57BA40}"/>
              </a:ext>
            </a:extLst>
          </p:cNvPr>
          <p:cNvSpPr/>
          <p:nvPr/>
        </p:nvSpPr>
        <p:spPr>
          <a:xfrm>
            <a:off x="4492002" y="294821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CAE3BC-16F2-8049-8581-E8D8F0F871FC}"/>
              </a:ext>
            </a:extLst>
          </p:cNvPr>
          <p:cNvSpPr/>
          <p:nvPr/>
        </p:nvSpPr>
        <p:spPr>
          <a:xfrm>
            <a:off x="5239487" y="310061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DBAE31-D4D1-7A46-9773-5C1530082D79}"/>
              </a:ext>
            </a:extLst>
          </p:cNvPr>
          <p:cNvSpPr/>
          <p:nvPr/>
        </p:nvSpPr>
        <p:spPr>
          <a:xfrm>
            <a:off x="6146629" y="281759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BC42EC-9531-BD49-B522-5ABC9D5D02BB}"/>
              </a:ext>
            </a:extLst>
          </p:cNvPr>
          <p:cNvSpPr/>
          <p:nvPr/>
        </p:nvSpPr>
        <p:spPr>
          <a:xfrm>
            <a:off x="6748971" y="267971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03EB2BB-3BF2-AD4D-A0FF-E3C4CD3CEC57}"/>
              </a:ext>
            </a:extLst>
          </p:cNvPr>
          <p:cNvSpPr/>
          <p:nvPr/>
        </p:nvSpPr>
        <p:spPr>
          <a:xfrm>
            <a:off x="7293249" y="2817601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453E43-7860-EB4B-B007-791128D1AD74}"/>
              </a:ext>
            </a:extLst>
          </p:cNvPr>
          <p:cNvSpPr/>
          <p:nvPr/>
        </p:nvSpPr>
        <p:spPr>
          <a:xfrm>
            <a:off x="7852051" y="294097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F799C9-5A2C-4E47-AF13-32BD71264C59}"/>
              </a:ext>
            </a:extLst>
          </p:cNvPr>
          <p:cNvCxnSpPr>
            <a:cxnSpLocks/>
          </p:cNvCxnSpPr>
          <p:nvPr/>
        </p:nvCxnSpPr>
        <p:spPr>
          <a:xfrm>
            <a:off x="4012374" y="2128157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B3291E-0AEE-CB4D-9E1C-AFAE8E275158}"/>
              </a:ext>
            </a:extLst>
          </p:cNvPr>
          <p:cNvCxnSpPr>
            <a:cxnSpLocks/>
          </p:cNvCxnSpPr>
          <p:nvPr/>
        </p:nvCxnSpPr>
        <p:spPr>
          <a:xfrm>
            <a:off x="4716318" y="2280557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552FAA-0DFB-164F-91C2-8442D4FD2504}"/>
              </a:ext>
            </a:extLst>
          </p:cNvPr>
          <p:cNvCxnSpPr>
            <a:cxnSpLocks/>
          </p:cNvCxnSpPr>
          <p:nvPr/>
        </p:nvCxnSpPr>
        <p:spPr>
          <a:xfrm>
            <a:off x="5478315" y="246198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DB8525-FE16-0D44-9EC5-D11C19B1DA63}"/>
              </a:ext>
            </a:extLst>
          </p:cNvPr>
          <p:cNvCxnSpPr>
            <a:cxnSpLocks/>
          </p:cNvCxnSpPr>
          <p:nvPr/>
        </p:nvCxnSpPr>
        <p:spPr>
          <a:xfrm>
            <a:off x="6370940" y="2193477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B6DF27-42F1-9349-9CC8-965CF6CDDC87}"/>
              </a:ext>
            </a:extLst>
          </p:cNvPr>
          <p:cNvCxnSpPr>
            <a:cxnSpLocks/>
          </p:cNvCxnSpPr>
          <p:nvPr/>
        </p:nvCxnSpPr>
        <p:spPr>
          <a:xfrm flipH="1">
            <a:off x="7015503" y="2172854"/>
            <a:ext cx="3" cy="62795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76A565-A144-DF46-8EC3-CAF645E9C992}"/>
              </a:ext>
            </a:extLst>
          </p:cNvPr>
          <p:cNvCxnSpPr>
            <a:cxnSpLocks/>
          </p:cNvCxnSpPr>
          <p:nvPr/>
        </p:nvCxnSpPr>
        <p:spPr>
          <a:xfrm>
            <a:off x="7517557" y="2178969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76B15C-6332-8747-9F2B-0F06D3981981}"/>
              </a:ext>
            </a:extLst>
          </p:cNvPr>
          <p:cNvCxnSpPr>
            <a:cxnSpLocks/>
          </p:cNvCxnSpPr>
          <p:nvPr/>
        </p:nvCxnSpPr>
        <p:spPr>
          <a:xfrm flipH="1">
            <a:off x="8104059" y="2172854"/>
            <a:ext cx="9249" cy="88921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C223F7-C50D-2B41-A3D6-0EC614E60842}"/>
              </a:ext>
            </a:extLst>
          </p:cNvPr>
          <p:cNvCxnSpPr>
            <a:cxnSpLocks/>
          </p:cNvCxnSpPr>
          <p:nvPr/>
        </p:nvCxnSpPr>
        <p:spPr>
          <a:xfrm flipH="1" flipV="1">
            <a:off x="6370940" y="2171691"/>
            <a:ext cx="1742368" cy="13391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540923-005B-D24E-9BA4-8950B8A638B4}"/>
              </a:ext>
            </a:extLst>
          </p:cNvPr>
          <p:cNvCxnSpPr>
            <a:cxnSpLocks/>
          </p:cNvCxnSpPr>
          <p:nvPr/>
        </p:nvCxnSpPr>
        <p:spPr>
          <a:xfrm flipH="1">
            <a:off x="6377538" y="2315709"/>
            <a:ext cx="174501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77BA10-E87F-EF4B-AB79-DC2FEFE9041C}"/>
              </a:ext>
            </a:extLst>
          </p:cNvPr>
          <p:cNvCxnSpPr>
            <a:cxnSpLocks/>
          </p:cNvCxnSpPr>
          <p:nvPr/>
        </p:nvCxnSpPr>
        <p:spPr>
          <a:xfrm flipH="1" flipV="1">
            <a:off x="4012374" y="2164996"/>
            <a:ext cx="740885" cy="12281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393C2D9-A11B-944F-9B80-3A924E8683D2}"/>
              </a:ext>
            </a:extLst>
          </p:cNvPr>
          <p:cNvSpPr/>
          <p:nvPr/>
        </p:nvSpPr>
        <p:spPr>
          <a:xfrm>
            <a:off x="260916" y="4472880"/>
            <a:ext cx="5885713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What information?</a:t>
            </a:r>
          </a:p>
        </p:txBody>
      </p:sp>
    </p:spTree>
    <p:extLst>
      <p:ext uri="{BB962C8B-B14F-4D97-AF65-F5344CB8AC3E}">
        <p14:creationId xmlns:p14="http://schemas.microsoft.com/office/powerpoint/2010/main" val="759013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21C87B3-A92C-9B4E-A04F-97781D4FB049}"/>
              </a:ext>
            </a:extLst>
          </p:cNvPr>
          <p:cNvSpPr/>
          <p:nvPr/>
        </p:nvSpPr>
        <p:spPr>
          <a:xfrm>
            <a:off x="3178629" y="2710530"/>
            <a:ext cx="5820228" cy="20834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C0F5FB-39F0-D043-BBB3-A935F49F2103}"/>
              </a:ext>
            </a:extLst>
          </p:cNvPr>
          <p:cNvCxnSpPr/>
          <p:nvPr/>
        </p:nvCxnSpPr>
        <p:spPr>
          <a:xfrm>
            <a:off x="3294743" y="3287472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6EEE65-DD1B-9449-B783-CF5F5F88AF3C}"/>
              </a:ext>
            </a:extLst>
          </p:cNvPr>
          <p:cNvCxnSpPr/>
          <p:nvPr/>
        </p:nvCxnSpPr>
        <p:spPr>
          <a:xfrm>
            <a:off x="3287489" y="3555986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20E56F-938E-2640-9115-A5777392F10D}"/>
              </a:ext>
            </a:extLst>
          </p:cNvPr>
          <p:cNvCxnSpPr/>
          <p:nvPr/>
        </p:nvCxnSpPr>
        <p:spPr>
          <a:xfrm>
            <a:off x="3287489" y="3824500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C524A2-F205-284E-B149-FC4BD3A150AF}"/>
              </a:ext>
            </a:extLst>
          </p:cNvPr>
          <p:cNvCxnSpPr/>
          <p:nvPr/>
        </p:nvCxnSpPr>
        <p:spPr>
          <a:xfrm>
            <a:off x="3287489" y="4107528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AB99BE-D5AC-304B-A017-B2B6A9BCDC71}"/>
              </a:ext>
            </a:extLst>
          </p:cNvPr>
          <p:cNvCxnSpPr/>
          <p:nvPr/>
        </p:nvCxnSpPr>
        <p:spPr>
          <a:xfrm>
            <a:off x="3287489" y="4361528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215C1FE9-E9E5-8841-8889-D75B55DD7C12}"/>
              </a:ext>
            </a:extLst>
          </p:cNvPr>
          <p:cNvSpPr/>
          <p:nvPr/>
        </p:nvSpPr>
        <p:spPr>
          <a:xfrm>
            <a:off x="3744686" y="369387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7A3B45-D222-8041-92BA-D08ECD57BA40}"/>
              </a:ext>
            </a:extLst>
          </p:cNvPr>
          <p:cNvSpPr/>
          <p:nvPr/>
        </p:nvSpPr>
        <p:spPr>
          <a:xfrm>
            <a:off x="4477657" y="384627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CAE3BC-16F2-8049-8581-E8D8F0F871FC}"/>
              </a:ext>
            </a:extLst>
          </p:cNvPr>
          <p:cNvSpPr/>
          <p:nvPr/>
        </p:nvSpPr>
        <p:spPr>
          <a:xfrm>
            <a:off x="5225142" y="399867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DBAE31-D4D1-7A46-9773-5C1530082D79}"/>
              </a:ext>
            </a:extLst>
          </p:cNvPr>
          <p:cNvSpPr/>
          <p:nvPr/>
        </p:nvSpPr>
        <p:spPr>
          <a:xfrm>
            <a:off x="6132284" y="371565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BC42EC-9531-BD49-B522-5ABC9D5D02BB}"/>
              </a:ext>
            </a:extLst>
          </p:cNvPr>
          <p:cNvSpPr/>
          <p:nvPr/>
        </p:nvSpPr>
        <p:spPr>
          <a:xfrm>
            <a:off x="6734626" y="3577773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03EB2BB-3BF2-AD4D-A0FF-E3C4CD3CEC57}"/>
              </a:ext>
            </a:extLst>
          </p:cNvPr>
          <p:cNvSpPr/>
          <p:nvPr/>
        </p:nvSpPr>
        <p:spPr>
          <a:xfrm>
            <a:off x="7278904" y="3715659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453E43-7860-EB4B-B007-791128D1AD74}"/>
              </a:ext>
            </a:extLst>
          </p:cNvPr>
          <p:cNvSpPr/>
          <p:nvPr/>
        </p:nvSpPr>
        <p:spPr>
          <a:xfrm>
            <a:off x="7837706" y="3839031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F799C9-5A2C-4E47-AF13-32BD71264C59}"/>
              </a:ext>
            </a:extLst>
          </p:cNvPr>
          <p:cNvCxnSpPr>
            <a:cxnSpLocks/>
          </p:cNvCxnSpPr>
          <p:nvPr/>
        </p:nvCxnSpPr>
        <p:spPr>
          <a:xfrm>
            <a:off x="3998029" y="302621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B3291E-0AEE-CB4D-9E1C-AFAE8E275158}"/>
              </a:ext>
            </a:extLst>
          </p:cNvPr>
          <p:cNvCxnSpPr>
            <a:cxnSpLocks/>
          </p:cNvCxnSpPr>
          <p:nvPr/>
        </p:nvCxnSpPr>
        <p:spPr>
          <a:xfrm>
            <a:off x="4701973" y="317861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552FAA-0DFB-164F-91C2-8442D4FD2504}"/>
              </a:ext>
            </a:extLst>
          </p:cNvPr>
          <p:cNvCxnSpPr>
            <a:cxnSpLocks/>
          </p:cNvCxnSpPr>
          <p:nvPr/>
        </p:nvCxnSpPr>
        <p:spPr>
          <a:xfrm>
            <a:off x="5463970" y="3360043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DB8525-FE16-0D44-9EC5-D11C19B1DA63}"/>
              </a:ext>
            </a:extLst>
          </p:cNvPr>
          <p:cNvCxnSpPr>
            <a:cxnSpLocks/>
          </p:cNvCxnSpPr>
          <p:nvPr/>
        </p:nvCxnSpPr>
        <p:spPr>
          <a:xfrm>
            <a:off x="6356595" y="3091535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B6DF27-42F1-9349-9CC8-965CF6CDDC87}"/>
              </a:ext>
            </a:extLst>
          </p:cNvPr>
          <p:cNvCxnSpPr>
            <a:cxnSpLocks/>
          </p:cNvCxnSpPr>
          <p:nvPr/>
        </p:nvCxnSpPr>
        <p:spPr>
          <a:xfrm flipH="1">
            <a:off x="7001158" y="3070912"/>
            <a:ext cx="3" cy="62795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76A565-A144-DF46-8EC3-CAF645E9C992}"/>
              </a:ext>
            </a:extLst>
          </p:cNvPr>
          <p:cNvCxnSpPr>
            <a:cxnSpLocks/>
          </p:cNvCxnSpPr>
          <p:nvPr/>
        </p:nvCxnSpPr>
        <p:spPr>
          <a:xfrm>
            <a:off x="7503212" y="3077027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76B15C-6332-8747-9F2B-0F06D3981981}"/>
              </a:ext>
            </a:extLst>
          </p:cNvPr>
          <p:cNvCxnSpPr>
            <a:cxnSpLocks/>
          </p:cNvCxnSpPr>
          <p:nvPr/>
        </p:nvCxnSpPr>
        <p:spPr>
          <a:xfrm flipH="1">
            <a:off x="8089714" y="3070912"/>
            <a:ext cx="9249" cy="88921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C223F7-C50D-2B41-A3D6-0EC614E60842}"/>
              </a:ext>
            </a:extLst>
          </p:cNvPr>
          <p:cNvCxnSpPr>
            <a:cxnSpLocks/>
          </p:cNvCxnSpPr>
          <p:nvPr/>
        </p:nvCxnSpPr>
        <p:spPr>
          <a:xfrm flipH="1" flipV="1">
            <a:off x="6356595" y="3069749"/>
            <a:ext cx="1742368" cy="13391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540923-005B-D24E-9BA4-8950B8A638B4}"/>
              </a:ext>
            </a:extLst>
          </p:cNvPr>
          <p:cNvCxnSpPr>
            <a:cxnSpLocks/>
          </p:cNvCxnSpPr>
          <p:nvPr/>
        </p:nvCxnSpPr>
        <p:spPr>
          <a:xfrm flipH="1">
            <a:off x="6363193" y="3213767"/>
            <a:ext cx="174501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77BA10-E87F-EF4B-AB79-DC2FEFE9041C}"/>
              </a:ext>
            </a:extLst>
          </p:cNvPr>
          <p:cNvCxnSpPr>
            <a:cxnSpLocks/>
          </p:cNvCxnSpPr>
          <p:nvPr/>
        </p:nvCxnSpPr>
        <p:spPr>
          <a:xfrm flipH="1" flipV="1">
            <a:off x="3998029" y="3063054"/>
            <a:ext cx="740885" cy="12281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286F90F-D55C-D247-8A60-B5C3FD74AD47}"/>
              </a:ext>
            </a:extLst>
          </p:cNvPr>
          <p:cNvSpPr/>
          <p:nvPr/>
        </p:nvSpPr>
        <p:spPr>
          <a:xfrm>
            <a:off x="246405" y="265984"/>
            <a:ext cx="11771425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/>
              <a:t>The position of the </a:t>
            </a:r>
            <a:r>
              <a:rPr lang="en-US" sz="3600" b="1" dirty="0">
                <a:solidFill>
                  <a:srgbClr val="0070C0"/>
                </a:solidFill>
              </a:rPr>
              <a:t>note head</a:t>
            </a:r>
            <a:r>
              <a:rPr lang="en-US" sz="3600" b="1" dirty="0"/>
              <a:t>      </a:t>
            </a:r>
            <a:r>
              <a:rPr lang="en-US" sz="3600" dirty="0"/>
              <a:t>on the </a:t>
            </a:r>
            <a:r>
              <a:rPr lang="en-US" sz="3600" b="1" dirty="0"/>
              <a:t>stave</a:t>
            </a:r>
            <a:r>
              <a:rPr lang="en-US" sz="3600" dirty="0"/>
              <a:t> tells us the </a:t>
            </a:r>
            <a:r>
              <a:rPr lang="en-US" sz="3600" b="1" dirty="0">
                <a:solidFill>
                  <a:srgbClr val="002060"/>
                </a:solidFill>
              </a:rPr>
              <a:t>pitch</a:t>
            </a:r>
            <a:r>
              <a:rPr lang="en-US" sz="3600" dirty="0"/>
              <a:t> of the note. </a:t>
            </a:r>
          </a:p>
          <a:p>
            <a:r>
              <a:rPr lang="en-US" sz="3600" dirty="0"/>
              <a:t>The higher the </a:t>
            </a:r>
            <a:r>
              <a:rPr lang="en-US" sz="3600" b="1" dirty="0">
                <a:solidFill>
                  <a:srgbClr val="0070C0"/>
                </a:solidFill>
              </a:rPr>
              <a:t>note head</a:t>
            </a:r>
            <a:r>
              <a:rPr lang="en-US" sz="3600" dirty="0"/>
              <a:t>, the higher the </a:t>
            </a:r>
            <a:r>
              <a:rPr lang="en-US" sz="3600" b="1" dirty="0">
                <a:solidFill>
                  <a:srgbClr val="002060"/>
                </a:solidFill>
              </a:rPr>
              <a:t>pitch</a:t>
            </a:r>
            <a:r>
              <a:rPr lang="en-US" sz="3600" dirty="0"/>
              <a:t> </a:t>
            </a:r>
            <a:endParaRPr lang="en-US" sz="3600" b="1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A365D27-451C-CD4B-81B6-C5B943E23F86}"/>
              </a:ext>
            </a:extLst>
          </p:cNvPr>
          <p:cNvSpPr/>
          <p:nvPr/>
        </p:nvSpPr>
        <p:spPr>
          <a:xfrm>
            <a:off x="6001655" y="473035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C28789-953D-7146-A93F-52E1171A3015}"/>
              </a:ext>
            </a:extLst>
          </p:cNvPr>
          <p:cNvSpPr/>
          <p:nvPr/>
        </p:nvSpPr>
        <p:spPr>
          <a:xfrm>
            <a:off x="1045063" y="5036161"/>
            <a:ext cx="2186552" cy="646331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</a:t>
            </a:r>
            <a:r>
              <a:rPr lang="en-US" sz="3600" b="1" dirty="0">
                <a:solidFill>
                  <a:srgbClr val="FFFF00"/>
                </a:solidFill>
              </a:rPr>
              <a:t>stems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ACFBB35-4E6D-6345-AF94-8100ED0DA569}"/>
              </a:ext>
            </a:extLst>
          </p:cNvPr>
          <p:cNvSpPr/>
          <p:nvPr/>
        </p:nvSpPr>
        <p:spPr>
          <a:xfrm>
            <a:off x="3081140" y="5033005"/>
            <a:ext cx="3053441" cy="646331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and the </a:t>
            </a:r>
            <a:r>
              <a:rPr lang="en-US" sz="3600" b="1" dirty="0">
                <a:solidFill>
                  <a:srgbClr val="FFFF00"/>
                </a:solidFill>
              </a:rPr>
              <a:t>beams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8C921DF-C847-6241-A9B0-1E4603172EFB}"/>
              </a:ext>
            </a:extLst>
          </p:cNvPr>
          <p:cNvSpPr/>
          <p:nvPr/>
        </p:nvSpPr>
        <p:spPr>
          <a:xfrm>
            <a:off x="6041982" y="5039210"/>
            <a:ext cx="4919242" cy="646331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tell us about the </a:t>
            </a:r>
            <a:r>
              <a:rPr lang="en-US" sz="3600" b="1" dirty="0">
                <a:solidFill>
                  <a:srgbClr val="FFFF00"/>
                </a:solidFill>
              </a:rPr>
              <a:t>rhythm</a:t>
            </a:r>
          </a:p>
        </p:txBody>
      </p:sp>
    </p:spTree>
    <p:extLst>
      <p:ext uri="{BB962C8B-B14F-4D97-AF65-F5344CB8AC3E}">
        <p14:creationId xmlns:p14="http://schemas.microsoft.com/office/powerpoint/2010/main" val="337570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3" grpId="0" animBg="1"/>
      <p:bldP spid="34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21C87B3-A92C-9B4E-A04F-97781D4FB049}"/>
              </a:ext>
            </a:extLst>
          </p:cNvPr>
          <p:cNvSpPr/>
          <p:nvPr/>
        </p:nvSpPr>
        <p:spPr>
          <a:xfrm>
            <a:off x="3178629" y="1854001"/>
            <a:ext cx="5820228" cy="20834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C0F5FB-39F0-D043-BBB3-A935F49F2103}"/>
              </a:ext>
            </a:extLst>
          </p:cNvPr>
          <p:cNvCxnSpPr/>
          <p:nvPr/>
        </p:nvCxnSpPr>
        <p:spPr>
          <a:xfrm>
            <a:off x="3294743" y="2430943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6EEE65-DD1B-9449-B783-CF5F5F88AF3C}"/>
              </a:ext>
            </a:extLst>
          </p:cNvPr>
          <p:cNvCxnSpPr/>
          <p:nvPr/>
        </p:nvCxnSpPr>
        <p:spPr>
          <a:xfrm>
            <a:off x="3287489" y="2699457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20E56F-938E-2640-9115-A5777392F10D}"/>
              </a:ext>
            </a:extLst>
          </p:cNvPr>
          <p:cNvCxnSpPr/>
          <p:nvPr/>
        </p:nvCxnSpPr>
        <p:spPr>
          <a:xfrm>
            <a:off x="3287489" y="2967971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C524A2-F205-284E-B149-FC4BD3A150AF}"/>
              </a:ext>
            </a:extLst>
          </p:cNvPr>
          <p:cNvCxnSpPr/>
          <p:nvPr/>
        </p:nvCxnSpPr>
        <p:spPr>
          <a:xfrm>
            <a:off x="3287489" y="3250999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AB99BE-D5AC-304B-A017-B2B6A9BCDC71}"/>
              </a:ext>
            </a:extLst>
          </p:cNvPr>
          <p:cNvCxnSpPr/>
          <p:nvPr/>
        </p:nvCxnSpPr>
        <p:spPr>
          <a:xfrm>
            <a:off x="3287489" y="3504999"/>
            <a:ext cx="560251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215C1FE9-E9E5-8841-8889-D75B55DD7C12}"/>
              </a:ext>
            </a:extLst>
          </p:cNvPr>
          <p:cNvSpPr/>
          <p:nvPr/>
        </p:nvSpPr>
        <p:spPr>
          <a:xfrm>
            <a:off x="3744686" y="2837344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7A3B45-D222-8041-92BA-D08ECD57BA40}"/>
              </a:ext>
            </a:extLst>
          </p:cNvPr>
          <p:cNvSpPr/>
          <p:nvPr/>
        </p:nvSpPr>
        <p:spPr>
          <a:xfrm>
            <a:off x="4477657" y="2989744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ECAE3BC-16F2-8049-8581-E8D8F0F871FC}"/>
              </a:ext>
            </a:extLst>
          </p:cNvPr>
          <p:cNvSpPr/>
          <p:nvPr/>
        </p:nvSpPr>
        <p:spPr>
          <a:xfrm>
            <a:off x="5225142" y="3142144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DBAE31-D4D1-7A46-9773-5C1530082D79}"/>
              </a:ext>
            </a:extLst>
          </p:cNvPr>
          <p:cNvSpPr/>
          <p:nvPr/>
        </p:nvSpPr>
        <p:spPr>
          <a:xfrm>
            <a:off x="6132284" y="2859124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BC42EC-9531-BD49-B522-5ABC9D5D02BB}"/>
              </a:ext>
            </a:extLst>
          </p:cNvPr>
          <p:cNvSpPr/>
          <p:nvPr/>
        </p:nvSpPr>
        <p:spPr>
          <a:xfrm>
            <a:off x="6734626" y="2721244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03EB2BB-3BF2-AD4D-A0FF-E3C4CD3CEC57}"/>
              </a:ext>
            </a:extLst>
          </p:cNvPr>
          <p:cNvSpPr/>
          <p:nvPr/>
        </p:nvSpPr>
        <p:spPr>
          <a:xfrm>
            <a:off x="7278904" y="2859130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453E43-7860-EB4B-B007-791128D1AD74}"/>
              </a:ext>
            </a:extLst>
          </p:cNvPr>
          <p:cNvSpPr/>
          <p:nvPr/>
        </p:nvSpPr>
        <p:spPr>
          <a:xfrm>
            <a:off x="7837706" y="2982502"/>
            <a:ext cx="261257" cy="23222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F799C9-5A2C-4E47-AF13-32BD71264C59}"/>
              </a:ext>
            </a:extLst>
          </p:cNvPr>
          <p:cNvCxnSpPr>
            <a:cxnSpLocks/>
          </p:cNvCxnSpPr>
          <p:nvPr/>
        </p:nvCxnSpPr>
        <p:spPr>
          <a:xfrm>
            <a:off x="3998029" y="2169686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B3291E-0AEE-CB4D-9E1C-AFAE8E275158}"/>
              </a:ext>
            </a:extLst>
          </p:cNvPr>
          <p:cNvCxnSpPr>
            <a:cxnSpLocks/>
          </p:cNvCxnSpPr>
          <p:nvPr/>
        </p:nvCxnSpPr>
        <p:spPr>
          <a:xfrm>
            <a:off x="4701973" y="2322086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552FAA-0DFB-164F-91C2-8442D4FD2504}"/>
              </a:ext>
            </a:extLst>
          </p:cNvPr>
          <p:cNvCxnSpPr>
            <a:cxnSpLocks/>
          </p:cNvCxnSpPr>
          <p:nvPr/>
        </p:nvCxnSpPr>
        <p:spPr>
          <a:xfrm>
            <a:off x="5463970" y="2503514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DB8525-FE16-0D44-9EC5-D11C19B1DA63}"/>
              </a:ext>
            </a:extLst>
          </p:cNvPr>
          <p:cNvCxnSpPr>
            <a:cxnSpLocks/>
          </p:cNvCxnSpPr>
          <p:nvPr/>
        </p:nvCxnSpPr>
        <p:spPr>
          <a:xfrm>
            <a:off x="6356595" y="2235006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B6DF27-42F1-9349-9CC8-965CF6CDDC87}"/>
              </a:ext>
            </a:extLst>
          </p:cNvPr>
          <p:cNvCxnSpPr>
            <a:cxnSpLocks/>
          </p:cNvCxnSpPr>
          <p:nvPr/>
        </p:nvCxnSpPr>
        <p:spPr>
          <a:xfrm flipH="1">
            <a:off x="7001158" y="2214383"/>
            <a:ext cx="3" cy="62795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76A565-A144-DF46-8EC3-CAF645E9C992}"/>
              </a:ext>
            </a:extLst>
          </p:cNvPr>
          <p:cNvCxnSpPr>
            <a:cxnSpLocks/>
          </p:cNvCxnSpPr>
          <p:nvPr/>
        </p:nvCxnSpPr>
        <p:spPr>
          <a:xfrm>
            <a:off x="7503212" y="2220498"/>
            <a:ext cx="13196" cy="7306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76B15C-6332-8747-9F2B-0F06D3981981}"/>
              </a:ext>
            </a:extLst>
          </p:cNvPr>
          <p:cNvCxnSpPr>
            <a:cxnSpLocks/>
          </p:cNvCxnSpPr>
          <p:nvPr/>
        </p:nvCxnSpPr>
        <p:spPr>
          <a:xfrm flipH="1">
            <a:off x="8089714" y="2214383"/>
            <a:ext cx="9249" cy="88921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C223F7-C50D-2B41-A3D6-0EC614E60842}"/>
              </a:ext>
            </a:extLst>
          </p:cNvPr>
          <p:cNvCxnSpPr>
            <a:cxnSpLocks/>
          </p:cNvCxnSpPr>
          <p:nvPr/>
        </p:nvCxnSpPr>
        <p:spPr>
          <a:xfrm flipH="1" flipV="1">
            <a:off x="6356595" y="2213220"/>
            <a:ext cx="1742368" cy="13391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540923-005B-D24E-9BA4-8950B8A638B4}"/>
              </a:ext>
            </a:extLst>
          </p:cNvPr>
          <p:cNvCxnSpPr>
            <a:cxnSpLocks/>
          </p:cNvCxnSpPr>
          <p:nvPr/>
        </p:nvCxnSpPr>
        <p:spPr>
          <a:xfrm flipH="1">
            <a:off x="6363193" y="2357238"/>
            <a:ext cx="174501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77BA10-E87F-EF4B-AB79-DC2FEFE9041C}"/>
              </a:ext>
            </a:extLst>
          </p:cNvPr>
          <p:cNvCxnSpPr>
            <a:cxnSpLocks/>
          </p:cNvCxnSpPr>
          <p:nvPr/>
        </p:nvCxnSpPr>
        <p:spPr>
          <a:xfrm flipH="1" flipV="1">
            <a:off x="3998029" y="2206525"/>
            <a:ext cx="740885" cy="122817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286F90F-D55C-D247-8A60-B5C3FD74AD47}"/>
              </a:ext>
            </a:extLst>
          </p:cNvPr>
          <p:cNvSpPr/>
          <p:nvPr/>
        </p:nvSpPr>
        <p:spPr>
          <a:xfrm>
            <a:off x="246405" y="277557"/>
            <a:ext cx="11771425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This lesson is focusing on </a:t>
            </a:r>
            <a:r>
              <a:rPr lang="en-US" sz="3600" b="1" dirty="0">
                <a:solidFill>
                  <a:srgbClr val="FFFF00"/>
                </a:solidFill>
              </a:rPr>
              <a:t>rhythm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chemeClr val="bg1"/>
                </a:solidFill>
              </a:rPr>
              <a:t>so, for now, we can forget about </a:t>
            </a:r>
            <a:r>
              <a:rPr lang="en-US" sz="3600" b="1" dirty="0">
                <a:solidFill>
                  <a:schemeClr val="bg1"/>
                </a:solidFill>
              </a:rPr>
              <a:t>pitch</a:t>
            </a:r>
            <a:r>
              <a:rPr lang="en-US" sz="3600" dirty="0">
                <a:solidFill>
                  <a:schemeClr val="bg1"/>
                </a:solidFill>
              </a:rPr>
              <a:t> …………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587F2F7-D5E6-8C4C-8C6C-5B7890C2CBB7}"/>
              </a:ext>
            </a:extLst>
          </p:cNvPr>
          <p:cNvSpPr/>
          <p:nvPr/>
        </p:nvSpPr>
        <p:spPr>
          <a:xfrm>
            <a:off x="246405" y="4053028"/>
            <a:ext cx="5849595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… and concentrate on </a:t>
            </a:r>
            <a:r>
              <a:rPr lang="en-US" sz="3600" b="1" dirty="0">
                <a:solidFill>
                  <a:srgbClr val="FFFF00"/>
                </a:solidFill>
              </a:rPr>
              <a:t>rhythm</a:t>
            </a:r>
            <a:r>
              <a:rPr lang="en-US" sz="3600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F29E0F-8070-F449-AAB5-37C51D363EC1}"/>
              </a:ext>
            </a:extLst>
          </p:cNvPr>
          <p:cNvSpPr/>
          <p:nvPr/>
        </p:nvSpPr>
        <p:spPr>
          <a:xfrm>
            <a:off x="6532340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4C8B260-8AE9-3C4D-9CEF-BC3DAE31C217}"/>
              </a:ext>
            </a:extLst>
          </p:cNvPr>
          <p:cNvSpPr/>
          <p:nvPr/>
        </p:nvSpPr>
        <p:spPr>
          <a:xfrm>
            <a:off x="7278011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4F38187-D5F0-7348-AA24-454F5DF5B374}"/>
              </a:ext>
            </a:extLst>
          </p:cNvPr>
          <p:cNvSpPr/>
          <p:nvPr/>
        </p:nvSpPr>
        <p:spPr>
          <a:xfrm>
            <a:off x="8012796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61E4874-01BF-2947-AD25-D085915E3E38}"/>
              </a:ext>
            </a:extLst>
          </p:cNvPr>
          <p:cNvSpPr/>
          <p:nvPr/>
        </p:nvSpPr>
        <p:spPr>
          <a:xfrm>
            <a:off x="8926288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22F498C-BEDB-C748-9AEA-B9627F8C462D}"/>
              </a:ext>
            </a:extLst>
          </p:cNvPr>
          <p:cNvSpPr/>
          <p:nvPr/>
        </p:nvSpPr>
        <p:spPr>
          <a:xfrm>
            <a:off x="9528630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FF733FC-2852-4B46-A186-956D1DE2BB1E}"/>
              </a:ext>
            </a:extLst>
          </p:cNvPr>
          <p:cNvSpPr/>
          <p:nvPr/>
        </p:nvSpPr>
        <p:spPr>
          <a:xfrm>
            <a:off x="10072908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66AD8D6-DB27-C747-9C5A-CEE0F6BE6EE9}"/>
              </a:ext>
            </a:extLst>
          </p:cNvPr>
          <p:cNvSpPr/>
          <p:nvPr/>
        </p:nvSpPr>
        <p:spPr>
          <a:xfrm>
            <a:off x="10619010" y="5567863"/>
            <a:ext cx="261257" cy="2322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9FB7B8C-9BB1-F94E-A64B-E0B4BA7E55E6}"/>
              </a:ext>
            </a:extLst>
          </p:cNvPr>
          <p:cNvCxnSpPr>
            <a:cxnSpLocks/>
          </p:cNvCxnSpPr>
          <p:nvPr/>
        </p:nvCxnSpPr>
        <p:spPr>
          <a:xfrm>
            <a:off x="6766313" y="4914821"/>
            <a:ext cx="13196" cy="7306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29F360F-16A3-F946-8958-E5C85349F7DE}"/>
              </a:ext>
            </a:extLst>
          </p:cNvPr>
          <p:cNvCxnSpPr>
            <a:cxnSpLocks/>
          </p:cNvCxnSpPr>
          <p:nvPr/>
        </p:nvCxnSpPr>
        <p:spPr>
          <a:xfrm>
            <a:off x="7504982" y="4903246"/>
            <a:ext cx="13196" cy="7306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B481008-6112-8341-9D9C-8BBDAFE0517A}"/>
              </a:ext>
            </a:extLst>
          </p:cNvPr>
          <p:cNvCxnSpPr>
            <a:cxnSpLocks/>
          </p:cNvCxnSpPr>
          <p:nvPr/>
        </p:nvCxnSpPr>
        <p:spPr>
          <a:xfrm>
            <a:off x="8243829" y="4903246"/>
            <a:ext cx="13196" cy="7306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AA0FE65-2832-EA41-A98A-FB06CB2EE521}"/>
              </a:ext>
            </a:extLst>
          </p:cNvPr>
          <p:cNvCxnSpPr>
            <a:cxnSpLocks/>
          </p:cNvCxnSpPr>
          <p:nvPr/>
        </p:nvCxnSpPr>
        <p:spPr>
          <a:xfrm>
            <a:off x="9159604" y="4891671"/>
            <a:ext cx="13196" cy="7306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53CCC89-038F-5C40-A918-32D6E79CDF1C}"/>
              </a:ext>
            </a:extLst>
          </p:cNvPr>
          <p:cNvCxnSpPr>
            <a:cxnSpLocks/>
          </p:cNvCxnSpPr>
          <p:nvPr/>
        </p:nvCxnSpPr>
        <p:spPr>
          <a:xfrm>
            <a:off x="9765612" y="4903246"/>
            <a:ext cx="8040" cy="7333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D247A2D-39B3-5148-9D33-43417939DE87}"/>
              </a:ext>
            </a:extLst>
          </p:cNvPr>
          <p:cNvCxnSpPr>
            <a:cxnSpLocks/>
          </p:cNvCxnSpPr>
          <p:nvPr/>
        </p:nvCxnSpPr>
        <p:spPr>
          <a:xfrm>
            <a:off x="10306221" y="4903246"/>
            <a:ext cx="13196" cy="7306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BF0C374-2467-F744-AAFE-BFC91A5D8CC9}"/>
              </a:ext>
            </a:extLst>
          </p:cNvPr>
          <p:cNvCxnSpPr>
            <a:cxnSpLocks/>
          </p:cNvCxnSpPr>
          <p:nvPr/>
        </p:nvCxnSpPr>
        <p:spPr>
          <a:xfrm>
            <a:off x="10852842" y="4891671"/>
            <a:ext cx="5158" cy="8313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500A93C-8B67-A147-8524-3C5D6D1B8779}"/>
              </a:ext>
            </a:extLst>
          </p:cNvPr>
          <p:cNvCxnSpPr>
            <a:cxnSpLocks/>
          </p:cNvCxnSpPr>
          <p:nvPr/>
        </p:nvCxnSpPr>
        <p:spPr>
          <a:xfrm flipH="1" flipV="1">
            <a:off x="9137052" y="4890724"/>
            <a:ext cx="1741774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3F72CB3-072F-9A4D-B2C4-90F38D1B7C3A}"/>
              </a:ext>
            </a:extLst>
          </p:cNvPr>
          <p:cNvCxnSpPr>
            <a:cxnSpLocks/>
          </p:cNvCxnSpPr>
          <p:nvPr/>
        </p:nvCxnSpPr>
        <p:spPr>
          <a:xfrm flipH="1">
            <a:off x="9172800" y="5021351"/>
            <a:ext cx="170369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DE2F9F-501E-A246-B5F3-10748BE303A6}"/>
              </a:ext>
            </a:extLst>
          </p:cNvPr>
          <p:cNvCxnSpPr>
            <a:cxnSpLocks/>
          </p:cNvCxnSpPr>
          <p:nvPr/>
        </p:nvCxnSpPr>
        <p:spPr>
          <a:xfrm flipH="1">
            <a:off x="6759900" y="4914821"/>
            <a:ext cx="74154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87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758752"/>
              </p:ext>
            </p:extLst>
          </p:nvPr>
        </p:nvGraphicFramePr>
        <p:xfrm>
          <a:off x="2162629" y="2382081"/>
          <a:ext cx="812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295527" y="3824021"/>
            <a:ext cx="11544081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Box </a:t>
            </a:r>
            <a:r>
              <a:rPr lang="en-US" sz="3200" b="1" dirty="0">
                <a:solidFill>
                  <a:srgbClr val="FF0000"/>
                </a:solidFill>
              </a:rPr>
              <a:t>1 </a:t>
            </a:r>
            <a:r>
              <a:rPr lang="en-US" sz="3200" b="1" dirty="0">
                <a:solidFill>
                  <a:schemeClr val="bg1"/>
                </a:solidFill>
              </a:rPr>
              <a:t>has a single clap</a:t>
            </a:r>
            <a:r>
              <a:rPr lang="en-US" sz="3200" b="1" dirty="0">
                <a:solidFill>
                  <a:srgbClr val="7030A0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(</a:t>
            </a:r>
            <a:r>
              <a:rPr lang="en-US" sz="3200" b="1" dirty="0">
                <a:solidFill>
                  <a:srgbClr val="7030A0"/>
                </a:solidFill>
              </a:rPr>
              <a:t>x</a:t>
            </a:r>
            <a:r>
              <a:rPr lang="en-US" sz="3200" b="1" dirty="0">
                <a:solidFill>
                  <a:schemeClr val="bg1"/>
                </a:solidFill>
              </a:rPr>
              <a:t>). This clap is worth  …….   beat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2306509" y="246459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55C05-99A6-D344-A59A-56C8CF00C53D}"/>
              </a:ext>
            </a:extLst>
          </p:cNvPr>
          <p:cNvSpPr txBox="1"/>
          <p:nvPr/>
        </p:nvSpPr>
        <p:spPr>
          <a:xfrm>
            <a:off x="4208196" y="2464591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BFC-CE45-5245-B83C-EE7DBCFC2F55}"/>
              </a:ext>
            </a:extLst>
          </p:cNvPr>
          <p:cNvSpPr txBox="1"/>
          <p:nvPr/>
        </p:nvSpPr>
        <p:spPr>
          <a:xfrm>
            <a:off x="5195483" y="2464591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229153" y="2464591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216978" y="246459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AA6667-9FCB-1541-BC30-B88E519FE744}"/>
              </a:ext>
            </a:extLst>
          </p:cNvPr>
          <p:cNvSpPr txBox="1"/>
          <p:nvPr/>
        </p:nvSpPr>
        <p:spPr>
          <a:xfrm>
            <a:off x="2306509" y="1817424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0D6B00-7002-ED41-BBBB-AB1FA2130E84}"/>
              </a:ext>
            </a:extLst>
          </p:cNvPr>
          <p:cNvCxnSpPr>
            <a:cxnSpLocks/>
          </p:cNvCxnSpPr>
          <p:nvPr/>
        </p:nvCxnSpPr>
        <p:spPr>
          <a:xfrm>
            <a:off x="5218633" y="2382081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E6525A-6250-B74E-ADD3-747B79CBA42A}"/>
              </a:ext>
            </a:extLst>
          </p:cNvPr>
          <p:cNvCxnSpPr>
            <a:cxnSpLocks/>
          </p:cNvCxnSpPr>
          <p:nvPr/>
        </p:nvCxnSpPr>
        <p:spPr>
          <a:xfrm>
            <a:off x="6722755" y="2382081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6648F39-750D-CA43-8F45-D88D9437B2EA}"/>
              </a:ext>
            </a:extLst>
          </p:cNvPr>
          <p:cNvCxnSpPr/>
          <p:nvPr/>
        </p:nvCxnSpPr>
        <p:spPr>
          <a:xfrm>
            <a:off x="7226338" y="2382081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2D9583-9728-5443-82E2-F93FF75094C5}"/>
              </a:ext>
            </a:extLst>
          </p:cNvPr>
          <p:cNvCxnSpPr/>
          <p:nvPr/>
        </p:nvCxnSpPr>
        <p:spPr>
          <a:xfrm>
            <a:off x="7696790" y="2382081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291333" y="1004107"/>
            <a:ext cx="11600946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Remember: a beat is a unit of …………………………………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58C8F2-C478-6F44-8965-C3BD0C09579D}"/>
              </a:ext>
            </a:extLst>
          </p:cNvPr>
          <p:cNvSpPr txBox="1"/>
          <p:nvPr/>
        </p:nvSpPr>
        <p:spPr>
          <a:xfrm>
            <a:off x="7226338" y="878078"/>
            <a:ext cx="3627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2060"/>
                </a:solidFill>
              </a:rPr>
              <a:t>measurement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ACA9CC-1DE8-C441-9F4F-390FDADCBFDF}"/>
              </a:ext>
            </a:extLst>
          </p:cNvPr>
          <p:cNvSpPr txBox="1"/>
          <p:nvPr/>
        </p:nvSpPr>
        <p:spPr>
          <a:xfrm>
            <a:off x="7965187" y="3905126"/>
            <a:ext cx="754743" cy="4035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992361-FD4C-7448-A309-45511F97DF9A}"/>
              </a:ext>
            </a:extLst>
          </p:cNvPr>
          <p:cNvSpPr txBox="1"/>
          <p:nvPr/>
        </p:nvSpPr>
        <p:spPr>
          <a:xfrm>
            <a:off x="7807406" y="3722155"/>
            <a:ext cx="1272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3FE05-C380-694D-B0A7-5056A81AE139}"/>
              </a:ext>
            </a:extLst>
          </p:cNvPr>
          <p:cNvSpPr txBox="1"/>
          <p:nvPr/>
        </p:nvSpPr>
        <p:spPr>
          <a:xfrm>
            <a:off x="295526" y="4654769"/>
            <a:ext cx="11675823" cy="5847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Box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2 </a:t>
            </a:r>
            <a:r>
              <a:rPr lang="en-US" sz="3200" b="1" dirty="0"/>
              <a:t>has a two claps (</a:t>
            </a:r>
            <a:r>
              <a:rPr lang="en-US" sz="3200" b="1" dirty="0">
                <a:solidFill>
                  <a:srgbClr val="00B0F0"/>
                </a:solidFill>
              </a:rPr>
              <a:t>x x</a:t>
            </a:r>
            <a:r>
              <a:rPr lang="en-US" sz="3200" b="1" dirty="0"/>
              <a:t>).</a:t>
            </a:r>
            <a:r>
              <a:rPr lang="en-US" sz="3200" b="1" dirty="0">
                <a:solidFill>
                  <a:schemeClr val="bg1"/>
                </a:solidFill>
              </a:rPr>
              <a:t>  </a:t>
            </a:r>
            <a:r>
              <a:rPr lang="en-US" sz="3200" b="1" dirty="0"/>
              <a:t>Each clap is worth     …………….      beat.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ABA3CA-1FC2-E741-BA21-0EC8CC384252}"/>
              </a:ext>
            </a:extLst>
          </p:cNvPr>
          <p:cNvSpPr txBox="1"/>
          <p:nvPr/>
        </p:nvSpPr>
        <p:spPr>
          <a:xfrm>
            <a:off x="8413038" y="4724352"/>
            <a:ext cx="1877591" cy="397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D61DE-00DA-CF46-9370-6CAE109875FF}"/>
              </a:ext>
            </a:extLst>
          </p:cNvPr>
          <p:cNvSpPr txBox="1"/>
          <p:nvPr/>
        </p:nvSpPr>
        <p:spPr>
          <a:xfrm>
            <a:off x="8342558" y="4565962"/>
            <a:ext cx="2719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B0F0"/>
                </a:solidFill>
              </a:rPr>
              <a:t>half </a:t>
            </a:r>
            <a:r>
              <a:rPr lang="en-US" sz="4400" dirty="0">
                <a:solidFill>
                  <a:srgbClr val="00B0F0"/>
                </a:solidFill>
              </a:rPr>
              <a:t>of 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E5044F-6A8F-804C-BA3F-BA0D31C1BFA0}"/>
              </a:ext>
            </a:extLst>
          </p:cNvPr>
          <p:cNvSpPr txBox="1"/>
          <p:nvPr/>
        </p:nvSpPr>
        <p:spPr>
          <a:xfrm>
            <a:off x="0" y="5457766"/>
            <a:ext cx="1219200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Box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3 </a:t>
            </a:r>
            <a:r>
              <a:rPr lang="en-US" sz="3200" b="1" dirty="0"/>
              <a:t>has a four claps (</a:t>
            </a:r>
            <a:r>
              <a:rPr lang="en-US" sz="3200" b="1" dirty="0" err="1">
                <a:solidFill>
                  <a:srgbClr val="00B050"/>
                </a:solidFill>
              </a:rPr>
              <a:t>xxxx</a:t>
            </a:r>
            <a:r>
              <a:rPr lang="en-US" sz="3200" b="1" dirty="0"/>
              <a:t>).</a:t>
            </a:r>
            <a:r>
              <a:rPr lang="en-US" sz="3200" b="1" dirty="0">
                <a:solidFill>
                  <a:schemeClr val="bg1"/>
                </a:solidFill>
              </a:rPr>
              <a:t>  </a:t>
            </a:r>
            <a:r>
              <a:rPr lang="en-US" sz="3200" b="1" dirty="0"/>
              <a:t>Each clap is worth     …………………      beat.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FBC33C-9403-E84A-870A-1B300B0D538A}"/>
              </a:ext>
            </a:extLst>
          </p:cNvPr>
          <p:cNvSpPr txBox="1"/>
          <p:nvPr/>
        </p:nvSpPr>
        <p:spPr>
          <a:xfrm>
            <a:off x="8536313" y="5583802"/>
            <a:ext cx="215819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B6CCBF-1353-F846-913F-A5E341472C81}"/>
              </a:ext>
            </a:extLst>
          </p:cNvPr>
          <p:cNvSpPr txBox="1"/>
          <p:nvPr/>
        </p:nvSpPr>
        <p:spPr>
          <a:xfrm>
            <a:off x="8216978" y="5338512"/>
            <a:ext cx="3070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B050"/>
                </a:solidFill>
              </a:rPr>
              <a:t>quarter </a:t>
            </a:r>
            <a:r>
              <a:rPr lang="en-US" sz="4400" dirty="0">
                <a:solidFill>
                  <a:srgbClr val="00B050"/>
                </a:solidFill>
              </a:rPr>
              <a:t>of 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957105-B49C-2F4C-BF7E-EC85A04E4039}"/>
              </a:ext>
            </a:extLst>
          </p:cNvPr>
          <p:cNvSpPr txBox="1"/>
          <p:nvPr/>
        </p:nvSpPr>
        <p:spPr>
          <a:xfrm>
            <a:off x="-55025" y="7019"/>
            <a:ext cx="7862431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‘Beat Boxes’ rhythm from last week</a:t>
            </a:r>
          </a:p>
        </p:txBody>
      </p:sp>
    </p:spTree>
    <p:extLst>
      <p:ext uri="{BB962C8B-B14F-4D97-AF65-F5344CB8AC3E}">
        <p14:creationId xmlns:p14="http://schemas.microsoft.com/office/powerpoint/2010/main" val="9711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3" grpId="0"/>
      <p:bldP spid="21" grpId="0" animBg="1"/>
      <p:bldP spid="20" grpId="1"/>
      <p:bldP spid="22" grpId="0" animBg="1"/>
      <p:bldP spid="23" grpId="0" animBg="1"/>
      <p:bldP spid="24" grpId="2"/>
      <p:bldP spid="25" grpId="0" animBg="1"/>
      <p:bldP spid="26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241"/>
              </p:ext>
            </p:extLst>
          </p:nvPr>
        </p:nvGraphicFramePr>
        <p:xfrm>
          <a:off x="2162629" y="1229149"/>
          <a:ext cx="8128000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  1</a:t>
                      </a:r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800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F0"/>
                          </a:solidFill>
                        </a:rPr>
                        <a:t>½      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F0"/>
                          </a:solidFill>
                        </a:rPr>
                        <a:t>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 ¼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100601" y="2999897"/>
            <a:ext cx="9971051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Box </a:t>
            </a:r>
            <a:r>
              <a:rPr lang="en-US" sz="3200" b="1" dirty="0">
                <a:solidFill>
                  <a:srgbClr val="FF0000"/>
                </a:solidFill>
              </a:rPr>
              <a:t>1</a:t>
            </a:r>
            <a:r>
              <a:rPr lang="en-US" sz="3200" b="1" dirty="0">
                <a:solidFill>
                  <a:schemeClr val="bg1"/>
                </a:solidFill>
              </a:rPr>
              <a:t>: What does the note that is worth </a:t>
            </a:r>
            <a:r>
              <a:rPr lang="en-US" sz="3200" b="1" dirty="0">
                <a:solidFill>
                  <a:srgbClr val="7030A0"/>
                </a:solidFill>
              </a:rPr>
              <a:t>1 beat </a:t>
            </a:r>
            <a:r>
              <a:rPr lang="en-US" sz="3200" b="1" dirty="0">
                <a:solidFill>
                  <a:schemeClr val="bg1"/>
                </a:solidFill>
              </a:rPr>
              <a:t>look like?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2306509" y="1311659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55C05-99A6-D344-A59A-56C8CF00C53D}"/>
              </a:ext>
            </a:extLst>
          </p:cNvPr>
          <p:cNvSpPr txBox="1"/>
          <p:nvPr/>
        </p:nvSpPr>
        <p:spPr>
          <a:xfrm>
            <a:off x="4208196" y="1311659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BFC-CE45-5245-B83C-EE7DBCFC2F55}"/>
              </a:ext>
            </a:extLst>
          </p:cNvPr>
          <p:cNvSpPr txBox="1"/>
          <p:nvPr/>
        </p:nvSpPr>
        <p:spPr>
          <a:xfrm>
            <a:off x="5195483" y="1311659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229153" y="1311659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216978" y="1311659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295527" y="137069"/>
            <a:ext cx="11600946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Converting the ‘Beat Boxes’ into actual notes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3FE05-C380-694D-B0A7-5056A81AE139}"/>
              </a:ext>
            </a:extLst>
          </p:cNvPr>
          <p:cNvSpPr txBox="1"/>
          <p:nvPr/>
        </p:nvSpPr>
        <p:spPr>
          <a:xfrm>
            <a:off x="100601" y="3935460"/>
            <a:ext cx="6449831" cy="64633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Box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2</a:t>
            </a:r>
            <a:r>
              <a:rPr lang="en-US" sz="3200" b="1" dirty="0"/>
              <a:t>: What about the two </a:t>
            </a:r>
            <a:r>
              <a:rPr lang="en-US" sz="3600" b="1" dirty="0">
                <a:solidFill>
                  <a:srgbClr val="00B0F0"/>
                </a:solidFill>
              </a:rPr>
              <a:t>½ </a:t>
            </a:r>
            <a:r>
              <a:rPr lang="en-US" sz="3200" b="1" dirty="0">
                <a:solidFill>
                  <a:srgbClr val="00B0F0"/>
                </a:solidFill>
              </a:rPr>
              <a:t>beats?</a:t>
            </a:r>
            <a:r>
              <a:rPr lang="en-US" sz="3200" b="1" dirty="0"/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E5044F-6A8F-804C-BA3F-BA0D31C1BFA0}"/>
              </a:ext>
            </a:extLst>
          </p:cNvPr>
          <p:cNvSpPr txBox="1"/>
          <p:nvPr/>
        </p:nvSpPr>
        <p:spPr>
          <a:xfrm>
            <a:off x="100600" y="5028694"/>
            <a:ext cx="644983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Box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3</a:t>
            </a:r>
            <a:r>
              <a:rPr lang="en-US" sz="3200" b="1" dirty="0"/>
              <a:t>: What about the four </a:t>
            </a:r>
            <a:r>
              <a:rPr lang="en-US" sz="3600" b="1" dirty="0">
                <a:solidFill>
                  <a:srgbClr val="00B050"/>
                </a:solidFill>
              </a:rPr>
              <a:t>¼ </a:t>
            </a:r>
            <a:r>
              <a:rPr lang="en-US" sz="3200" b="1" dirty="0">
                <a:solidFill>
                  <a:srgbClr val="00B050"/>
                </a:solidFill>
              </a:rPr>
              <a:t>beats?</a:t>
            </a:r>
            <a:endParaRPr lang="en-US" sz="32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45567D-A43E-7449-9997-B84AA24AE4D0}"/>
              </a:ext>
            </a:extLst>
          </p:cNvPr>
          <p:cNvSpPr txBox="1"/>
          <p:nvPr/>
        </p:nvSpPr>
        <p:spPr>
          <a:xfrm>
            <a:off x="6991531" y="3860576"/>
            <a:ext cx="4904942" cy="1938992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Clue: 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You’ve seen them on a previous slide</a:t>
            </a:r>
          </a:p>
        </p:txBody>
      </p:sp>
    </p:spTree>
    <p:extLst>
      <p:ext uri="{BB962C8B-B14F-4D97-AF65-F5344CB8AC3E}">
        <p14:creationId xmlns:p14="http://schemas.microsoft.com/office/powerpoint/2010/main" val="391627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25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100601" y="163932"/>
            <a:ext cx="2457070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1 beat </a:t>
            </a:r>
            <a:r>
              <a:rPr lang="en-US" sz="3200" b="1" dirty="0">
                <a:solidFill>
                  <a:schemeClr val="bg1"/>
                </a:solidFill>
              </a:rPr>
              <a:t>note?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3FE05-C380-694D-B0A7-5056A81AE139}"/>
              </a:ext>
            </a:extLst>
          </p:cNvPr>
          <p:cNvSpPr txBox="1"/>
          <p:nvPr/>
        </p:nvSpPr>
        <p:spPr>
          <a:xfrm>
            <a:off x="100601" y="2338733"/>
            <a:ext cx="3557000" cy="64633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Two </a:t>
            </a:r>
            <a:r>
              <a:rPr lang="en-US" sz="3600" b="1" dirty="0">
                <a:solidFill>
                  <a:srgbClr val="00B0F0"/>
                </a:solidFill>
              </a:rPr>
              <a:t>½ </a:t>
            </a:r>
            <a:r>
              <a:rPr lang="en-US" sz="3200" b="1" dirty="0">
                <a:solidFill>
                  <a:srgbClr val="00B0F0"/>
                </a:solidFill>
              </a:rPr>
              <a:t>beat </a:t>
            </a:r>
            <a:r>
              <a:rPr lang="en-US" sz="3200" b="1" dirty="0"/>
              <a:t>notes?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E5044F-6A8F-804C-BA3F-BA0D31C1BFA0}"/>
              </a:ext>
            </a:extLst>
          </p:cNvPr>
          <p:cNvSpPr txBox="1"/>
          <p:nvPr/>
        </p:nvSpPr>
        <p:spPr>
          <a:xfrm>
            <a:off x="100601" y="4562816"/>
            <a:ext cx="371602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Four </a:t>
            </a:r>
            <a:r>
              <a:rPr lang="en-US" sz="3600" b="1" dirty="0">
                <a:solidFill>
                  <a:srgbClr val="00B050"/>
                </a:solidFill>
              </a:rPr>
              <a:t>¼ beat </a:t>
            </a:r>
            <a:r>
              <a:rPr lang="en-US" sz="3200" b="1" dirty="0"/>
              <a:t>notes?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2C54E-DA22-C649-993B-FC2142592755}"/>
              </a:ext>
            </a:extLst>
          </p:cNvPr>
          <p:cNvSpPr txBox="1"/>
          <p:nvPr/>
        </p:nvSpPr>
        <p:spPr>
          <a:xfrm>
            <a:off x="4467188" y="95228"/>
            <a:ext cx="1456530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FBDA5F-C2C3-0F49-87BA-A8E352BFD57F}"/>
              </a:ext>
            </a:extLst>
          </p:cNvPr>
          <p:cNvSpPr/>
          <p:nvPr/>
        </p:nvSpPr>
        <p:spPr>
          <a:xfrm>
            <a:off x="4863548" y="1141633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F517A1-8C6F-904F-8DA0-0186B7C0FBF3}"/>
              </a:ext>
            </a:extLst>
          </p:cNvPr>
          <p:cNvCxnSpPr>
            <a:cxnSpLocks/>
          </p:cNvCxnSpPr>
          <p:nvPr/>
        </p:nvCxnSpPr>
        <p:spPr>
          <a:xfrm>
            <a:off x="5368045" y="278296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3B9999C-DA09-E44D-B0F5-16A08DD8A459}"/>
              </a:ext>
            </a:extLst>
          </p:cNvPr>
          <p:cNvSpPr txBox="1"/>
          <p:nvPr/>
        </p:nvSpPr>
        <p:spPr>
          <a:xfrm>
            <a:off x="4479235" y="2338732"/>
            <a:ext cx="2464904" cy="156966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0C21FBA-6DBE-1443-ADFF-8E825E3456B3}"/>
              </a:ext>
            </a:extLst>
          </p:cNvPr>
          <p:cNvSpPr/>
          <p:nvPr/>
        </p:nvSpPr>
        <p:spPr>
          <a:xfrm>
            <a:off x="4717772" y="3370441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750BB7-560C-034E-8031-5F1A799E13D4}"/>
              </a:ext>
            </a:extLst>
          </p:cNvPr>
          <p:cNvCxnSpPr>
            <a:cxnSpLocks/>
          </p:cNvCxnSpPr>
          <p:nvPr/>
        </p:nvCxnSpPr>
        <p:spPr>
          <a:xfrm>
            <a:off x="5222269" y="2507104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7993F96-A8D0-F745-9482-881C38FE78C0}"/>
              </a:ext>
            </a:extLst>
          </p:cNvPr>
          <p:cNvSpPr/>
          <p:nvPr/>
        </p:nvSpPr>
        <p:spPr>
          <a:xfrm>
            <a:off x="5726767" y="3370441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17C2D6-1B77-3146-BE7C-C459A243CB4E}"/>
              </a:ext>
            </a:extLst>
          </p:cNvPr>
          <p:cNvCxnSpPr>
            <a:cxnSpLocks/>
          </p:cNvCxnSpPr>
          <p:nvPr/>
        </p:nvCxnSpPr>
        <p:spPr>
          <a:xfrm>
            <a:off x="6231264" y="2507104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D46D3B-AE27-9848-BD0B-210C4C7CB215}"/>
              </a:ext>
            </a:extLst>
          </p:cNvPr>
          <p:cNvCxnSpPr>
            <a:cxnSpLocks/>
          </p:cNvCxnSpPr>
          <p:nvPr/>
        </p:nvCxnSpPr>
        <p:spPr>
          <a:xfrm flipH="1">
            <a:off x="5239298" y="2542683"/>
            <a:ext cx="9919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FF2B05F-4133-8841-8042-7943B1C48515}"/>
              </a:ext>
            </a:extLst>
          </p:cNvPr>
          <p:cNvSpPr txBox="1"/>
          <p:nvPr/>
        </p:nvSpPr>
        <p:spPr>
          <a:xfrm>
            <a:off x="4479235" y="4494732"/>
            <a:ext cx="3326295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84F2932-A23C-C54C-B967-66A1641BCC36}"/>
              </a:ext>
            </a:extLst>
          </p:cNvPr>
          <p:cNvSpPr/>
          <p:nvPr/>
        </p:nvSpPr>
        <p:spPr>
          <a:xfrm>
            <a:off x="4697896" y="5497413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C30C202-02EC-EF45-9FC0-2BC0D77DAB8A}"/>
              </a:ext>
            </a:extLst>
          </p:cNvPr>
          <p:cNvCxnSpPr>
            <a:cxnSpLocks/>
          </p:cNvCxnSpPr>
          <p:nvPr/>
        </p:nvCxnSpPr>
        <p:spPr>
          <a:xfrm>
            <a:off x="5202393" y="4634076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24B1E355-C83C-8444-A7AC-ACA78734DA7E}"/>
              </a:ext>
            </a:extLst>
          </p:cNvPr>
          <p:cNvSpPr/>
          <p:nvPr/>
        </p:nvSpPr>
        <p:spPr>
          <a:xfrm>
            <a:off x="5353878" y="5504041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7FC62F-45C6-8147-B558-9BB47E6F04DE}"/>
              </a:ext>
            </a:extLst>
          </p:cNvPr>
          <p:cNvCxnSpPr>
            <a:cxnSpLocks/>
          </p:cNvCxnSpPr>
          <p:nvPr/>
        </p:nvCxnSpPr>
        <p:spPr>
          <a:xfrm>
            <a:off x="5858375" y="4640704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C5C98C27-BD66-E641-B8B3-F74BD43CF893}"/>
              </a:ext>
            </a:extLst>
          </p:cNvPr>
          <p:cNvSpPr/>
          <p:nvPr/>
        </p:nvSpPr>
        <p:spPr>
          <a:xfrm>
            <a:off x="6029739" y="5517293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73014F2-9D9C-E842-8F9B-8DE9006DF9E6}"/>
              </a:ext>
            </a:extLst>
          </p:cNvPr>
          <p:cNvCxnSpPr>
            <a:cxnSpLocks/>
          </p:cNvCxnSpPr>
          <p:nvPr/>
        </p:nvCxnSpPr>
        <p:spPr>
          <a:xfrm>
            <a:off x="6534236" y="4653956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ED4C16BF-8024-CC4E-ACDB-DAC523D781CB}"/>
              </a:ext>
            </a:extLst>
          </p:cNvPr>
          <p:cNvSpPr/>
          <p:nvPr/>
        </p:nvSpPr>
        <p:spPr>
          <a:xfrm>
            <a:off x="6672471" y="5523921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59C8A2B-C0AB-244D-A43F-11222298BDC3}"/>
              </a:ext>
            </a:extLst>
          </p:cNvPr>
          <p:cNvCxnSpPr>
            <a:cxnSpLocks/>
          </p:cNvCxnSpPr>
          <p:nvPr/>
        </p:nvCxnSpPr>
        <p:spPr>
          <a:xfrm>
            <a:off x="7176968" y="4660584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F76FAAF-3398-BD43-AA1B-8E8D6E8BD903}"/>
              </a:ext>
            </a:extLst>
          </p:cNvPr>
          <p:cNvCxnSpPr>
            <a:cxnSpLocks/>
          </p:cNvCxnSpPr>
          <p:nvPr/>
        </p:nvCxnSpPr>
        <p:spPr>
          <a:xfrm flipH="1">
            <a:off x="5202393" y="4682910"/>
            <a:ext cx="19916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AC1700-3BCE-B54B-AEA4-9FF3E060EFDA}"/>
              </a:ext>
            </a:extLst>
          </p:cNvPr>
          <p:cNvCxnSpPr>
            <a:cxnSpLocks/>
          </p:cNvCxnSpPr>
          <p:nvPr/>
        </p:nvCxnSpPr>
        <p:spPr>
          <a:xfrm flipH="1">
            <a:off x="5209021" y="4848562"/>
            <a:ext cx="19916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3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20" grpId="0" animBg="1"/>
      <p:bldP spid="23" grpId="0" animBg="1"/>
      <p:bldP spid="27" grpId="0" animBg="1"/>
      <p:bldP spid="29" grpId="0" animBg="1"/>
      <p:bldP spid="31" grpId="0" animBg="1"/>
      <p:bldP spid="33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142728"/>
              </p:ext>
            </p:extLst>
          </p:nvPr>
        </p:nvGraphicFramePr>
        <p:xfrm>
          <a:off x="2918003" y="2143551"/>
          <a:ext cx="8128000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  1</a:t>
                      </a:r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800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F0"/>
                          </a:solidFill>
                        </a:rPr>
                        <a:t>½      </a:t>
                      </a:r>
                      <a:r>
                        <a:rPr lang="en-US" sz="2400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F0"/>
                          </a:solidFill>
                        </a:rPr>
                        <a:t>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 ¼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3061883" y="222606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55C05-99A6-D344-A59A-56C8CF00C53D}"/>
              </a:ext>
            </a:extLst>
          </p:cNvPr>
          <p:cNvSpPr txBox="1"/>
          <p:nvPr/>
        </p:nvSpPr>
        <p:spPr>
          <a:xfrm>
            <a:off x="4963570" y="2226061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BFC-CE45-5245-B83C-EE7DBCFC2F55}"/>
              </a:ext>
            </a:extLst>
          </p:cNvPr>
          <p:cNvSpPr txBox="1"/>
          <p:nvPr/>
        </p:nvSpPr>
        <p:spPr>
          <a:xfrm>
            <a:off x="5950857" y="2226061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984527" y="2226061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972352" y="222606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295527" y="199648"/>
            <a:ext cx="11600946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Now you know the notes, rewrite the rhythm without the ‘beat boxes’.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3FF746-B7CF-A24F-9F64-0AD6BADB6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5" y="1744317"/>
            <a:ext cx="2001460" cy="336936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352CE46-4985-B149-B297-5108893133C8}"/>
              </a:ext>
            </a:extLst>
          </p:cNvPr>
          <p:cNvSpPr/>
          <p:nvPr/>
        </p:nvSpPr>
        <p:spPr>
          <a:xfrm>
            <a:off x="3192323" y="4827222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39A901-64BB-F646-AC5E-4C687B712979}"/>
              </a:ext>
            </a:extLst>
          </p:cNvPr>
          <p:cNvCxnSpPr>
            <a:cxnSpLocks/>
          </p:cNvCxnSpPr>
          <p:nvPr/>
        </p:nvCxnSpPr>
        <p:spPr>
          <a:xfrm>
            <a:off x="3566380" y="396388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71E98D4-0504-404A-B135-6E03D87361FA}"/>
              </a:ext>
            </a:extLst>
          </p:cNvPr>
          <p:cNvSpPr/>
          <p:nvPr/>
        </p:nvSpPr>
        <p:spPr>
          <a:xfrm>
            <a:off x="5062843" y="4827222"/>
            <a:ext cx="391085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159E77F-9D2C-4A4C-89B1-9E17E50D20BF}"/>
              </a:ext>
            </a:extLst>
          </p:cNvPr>
          <p:cNvCxnSpPr>
            <a:cxnSpLocks/>
          </p:cNvCxnSpPr>
          <p:nvPr/>
        </p:nvCxnSpPr>
        <p:spPr>
          <a:xfrm>
            <a:off x="5436900" y="396388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4BD1DA08-0633-414F-A84F-58C947845BB4}"/>
              </a:ext>
            </a:extLst>
          </p:cNvPr>
          <p:cNvSpPr/>
          <p:nvPr/>
        </p:nvSpPr>
        <p:spPr>
          <a:xfrm>
            <a:off x="6071840" y="4827222"/>
            <a:ext cx="391084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3BCA7F-7DD4-A24E-A938-AA00690F62BE}"/>
              </a:ext>
            </a:extLst>
          </p:cNvPr>
          <p:cNvCxnSpPr>
            <a:cxnSpLocks/>
          </p:cNvCxnSpPr>
          <p:nvPr/>
        </p:nvCxnSpPr>
        <p:spPr>
          <a:xfrm>
            <a:off x="6445895" y="396388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FA57F2-08A7-4744-9B4D-AB21EF697BB6}"/>
              </a:ext>
            </a:extLst>
          </p:cNvPr>
          <p:cNvCxnSpPr>
            <a:cxnSpLocks/>
          </p:cNvCxnSpPr>
          <p:nvPr/>
        </p:nvCxnSpPr>
        <p:spPr>
          <a:xfrm flipH="1">
            <a:off x="5453929" y="3999464"/>
            <a:ext cx="9919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1EFAC12-CA96-A747-8387-7425B11E8EC3}"/>
              </a:ext>
            </a:extLst>
          </p:cNvPr>
          <p:cNvSpPr/>
          <p:nvPr/>
        </p:nvSpPr>
        <p:spPr>
          <a:xfrm>
            <a:off x="6950393" y="4827222"/>
            <a:ext cx="391084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DA501C-C000-B14A-8C9C-2FF9302DF32F}"/>
              </a:ext>
            </a:extLst>
          </p:cNvPr>
          <p:cNvCxnSpPr>
            <a:cxnSpLocks/>
          </p:cNvCxnSpPr>
          <p:nvPr/>
        </p:nvCxnSpPr>
        <p:spPr>
          <a:xfrm>
            <a:off x="7324448" y="3999464"/>
            <a:ext cx="0" cy="9203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66892772-8E34-FE41-BB9D-B49566DB3EFF}"/>
              </a:ext>
            </a:extLst>
          </p:cNvPr>
          <p:cNvSpPr/>
          <p:nvPr/>
        </p:nvSpPr>
        <p:spPr>
          <a:xfrm>
            <a:off x="7444325" y="4833850"/>
            <a:ext cx="391084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820E99-9BCE-BA4E-9D35-49E2E884E0B2}"/>
              </a:ext>
            </a:extLst>
          </p:cNvPr>
          <p:cNvCxnSpPr>
            <a:cxnSpLocks/>
          </p:cNvCxnSpPr>
          <p:nvPr/>
        </p:nvCxnSpPr>
        <p:spPr>
          <a:xfrm>
            <a:off x="7818380" y="397051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435074BF-C5B3-724B-9272-EE380DDAFDFE}"/>
              </a:ext>
            </a:extLst>
          </p:cNvPr>
          <p:cNvSpPr/>
          <p:nvPr/>
        </p:nvSpPr>
        <p:spPr>
          <a:xfrm>
            <a:off x="7923418" y="4847102"/>
            <a:ext cx="391085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E6AA88-2329-D146-8F43-14F8955C3719}"/>
              </a:ext>
            </a:extLst>
          </p:cNvPr>
          <p:cNvCxnSpPr>
            <a:cxnSpLocks/>
          </p:cNvCxnSpPr>
          <p:nvPr/>
        </p:nvCxnSpPr>
        <p:spPr>
          <a:xfrm>
            <a:off x="8297475" y="398376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AEE13D62-BA7E-D645-BF58-3A8FC51F9BF7}"/>
              </a:ext>
            </a:extLst>
          </p:cNvPr>
          <p:cNvSpPr/>
          <p:nvPr/>
        </p:nvSpPr>
        <p:spPr>
          <a:xfrm>
            <a:off x="8461974" y="4853730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BDDDE9-7015-0240-83E4-0121C99D252C}"/>
              </a:ext>
            </a:extLst>
          </p:cNvPr>
          <p:cNvCxnSpPr>
            <a:cxnSpLocks/>
          </p:cNvCxnSpPr>
          <p:nvPr/>
        </p:nvCxnSpPr>
        <p:spPr>
          <a:xfrm>
            <a:off x="8836031" y="399039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FE0597C-B7A5-F44D-9595-EF344242F1D9}"/>
              </a:ext>
            </a:extLst>
          </p:cNvPr>
          <p:cNvCxnSpPr>
            <a:cxnSpLocks/>
          </p:cNvCxnSpPr>
          <p:nvPr/>
        </p:nvCxnSpPr>
        <p:spPr>
          <a:xfrm flipH="1" flipV="1">
            <a:off x="7312586" y="3999464"/>
            <a:ext cx="1540186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10C8CF-DDE2-0D47-8A42-DA5A12E652F9}"/>
              </a:ext>
            </a:extLst>
          </p:cNvPr>
          <p:cNvCxnSpPr>
            <a:cxnSpLocks/>
          </p:cNvCxnSpPr>
          <p:nvPr/>
        </p:nvCxnSpPr>
        <p:spPr>
          <a:xfrm flipH="1">
            <a:off x="7331076" y="4178371"/>
            <a:ext cx="15165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A42459CD-FAFF-7147-8AB9-50849C0778A6}"/>
              </a:ext>
            </a:extLst>
          </p:cNvPr>
          <p:cNvSpPr/>
          <p:nvPr/>
        </p:nvSpPr>
        <p:spPr>
          <a:xfrm>
            <a:off x="9017558" y="4853730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D21EA98-7E0F-2644-9F18-344493D73585}"/>
              </a:ext>
            </a:extLst>
          </p:cNvPr>
          <p:cNvCxnSpPr>
            <a:cxnSpLocks/>
          </p:cNvCxnSpPr>
          <p:nvPr/>
        </p:nvCxnSpPr>
        <p:spPr>
          <a:xfrm>
            <a:off x="9391615" y="399039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ADFFA8D-0915-C34D-A4D1-074A1DAB2BEB}"/>
              </a:ext>
            </a:extLst>
          </p:cNvPr>
          <p:cNvSpPr txBox="1"/>
          <p:nvPr/>
        </p:nvSpPr>
        <p:spPr>
          <a:xfrm>
            <a:off x="4744278" y="5775788"/>
            <a:ext cx="2703444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/>
              <a:t>Clap along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9E4124-CC14-6E43-843D-17092A3A7164}"/>
              </a:ext>
            </a:extLst>
          </p:cNvPr>
          <p:cNvSpPr txBox="1"/>
          <p:nvPr/>
        </p:nvSpPr>
        <p:spPr>
          <a:xfrm>
            <a:off x="8887648" y="5775788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5</a:t>
            </a:r>
          </a:p>
        </p:txBody>
      </p:sp>
    </p:spTree>
    <p:extLst>
      <p:ext uri="{BB962C8B-B14F-4D97-AF65-F5344CB8AC3E}">
        <p14:creationId xmlns:p14="http://schemas.microsoft.com/office/powerpoint/2010/main" val="426246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8" grpId="0" animBg="1"/>
      <p:bldP spid="21" grpId="0" animBg="1"/>
      <p:bldP spid="23" grpId="0" animBg="1"/>
      <p:bldP spid="25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636"/>
            <a:ext cx="12082130" cy="1323439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 </a:t>
            </a:r>
            <a:r>
              <a:rPr lang="en-US" sz="2400" b="1" dirty="0"/>
              <a:t>10 missing words </a:t>
            </a:r>
            <a:r>
              <a:rPr lang="en-US" sz="2400" dirty="0"/>
              <a:t>have been replaced by </a:t>
            </a:r>
            <a:r>
              <a:rPr lang="en-US" sz="2400" b="1" dirty="0"/>
              <a:t>numbers</a:t>
            </a:r>
            <a:r>
              <a:rPr lang="en-US" sz="2400" dirty="0"/>
              <a:t> in the information below. List numbers 1-10 down the left-hand side of your board, adding the correct missing word next to each number. Choose from the words in the </a:t>
            </a:r>
            <a:r>
              <a:rPr lang="en-US" sz="2400" b="1" dirty="0">
                <a:solidFill>
                  <a:srgbClr val="00B050"/>
                </a:solidFill>
              </a:rPr>
              <a:t>green</a:t>
            </a:r>
            <a:r>
              <a:rPr lang="en-US" sz="2400" dirty="0"/>
              <a:t> box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49F0A4-07CC-B94F-AD9A-AFC02BF4BC13}"/>
              </a:ext>
            </a:extLst>
          </p:cNvPr>
          <p:cNvSpPr/>
          <p:nvPr/>
        </p:nvSpPr>
        <p:spPr>
          <a:xfrm>
            <a:off x="185222" y="1538589"/>
            <a:ext cx="11410121" cy="35394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Beats are units of ......…….</a:t>
            </a:r>
            <a:r>
              <a:rPr lang="en-US" sz="2800" b="1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…………. in music. They can be  sub-divided into …...….</a:t>
            </a:r>
            <a:r>
              <a:rPr lang="en-US" sz="2800" b="1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…...…., most commonly halves and quarters.</a:t>
            </a:r>
          </a:p>
          <a:p>
            <a:r>
              <a:rPr lang="en-US" sz="2800" dirty="0"/>
              <a:t>A beat is a continuous ..…….</a:t>
            </a:r>
            <a:r>
              <a:rPr lang="en-US" sz="2800" b="1" dirty="0">
                <a:solidFill>
                  <a:srgbClr val="FF0000"/>
                </a:solidFill>
              </a:rPr>
              <a:t>3</a:t>
            </a:r>
            <a:r>
              <a:rPr lang="en-US" sz="2800" dirty="0"/>
              <a:t>…..…. that repeats throughout a piece of music, often at a constant ..…….</a:t>
            </a:r>
            <a:r>
              <a:rPr lang="en-US" sz="2800" b="1" dirty="0">
                <a:solidFill>
                  <a:srgbClr val="FF0000"/>
                </a:solidFill>
              </a:rPr>
              <a:t>4</a:t>
            </a:r>
            <a:r>
              <a:rPr lang="en-US" sz="2800" dirty="0"/>
              <a:t>……... . In ..…….</a:t>
            </a:r>
            <a:r>
              <a:rPr lang="en-US" sz="2800" b="1" dirty="0">
                <a:solidFill>
                  <a:srgbClr val="FF0000"/>
                </a:solidFill>
              </a:rPr>
              <a:t>5</a:t>
            </a:r>
            <a:r>
              <a:rPr lang="en-US" sz="2800" dirty="0"/>
              <a:t>…..…. dance music the beat is often played at a high ..…….</a:t>
            </a:r>
            <a:r>
              <a:rPr lang="en-US" sz="2800" b="1" dirty="0">
                <a:solidFill>
                  <a:srgbClr val="FF0000"/>
                </a:solidFill>
              </a:rPr>
              <a:t>6</a:t>
            </a:r>
            <a:r>
              <a:rPr lang="en-US" sz="2800" dirty="0"/>
              <a:t>…..…. by the bass drum, but in ..…….</a:t>
            </a:r>
            <a:r>
              <a:rPr lang="en-US" sz="2800" b="1" dirty="0">
                <a:solidFill>
                  <a:srgbClr val="FF0000"/>
                </a:solidFill>
              </a:rPr>
              <a:t>7</a:t>
            </a:r>
            <a:r>
              <a:rPr lang="en-US" sz="2800" dirty="0"/>
              <a:t>…..…. orchestras musicians rely on a ..…….</a:t>
            </a:r>
            <a:r>
              <a:rPr lang="en-US" sz="2800" b="1" dirty="0">
                <a:solidFill>
                  <a:srgbClr val="FF0000"/>
                </a:solidFill>
              </a:rPr>
              <a:t>8</a:t>
            </a:r>
            <a:r>
              <a:rPr lang="en-US" sz="2800" dirty="0"/>
              <a:t>…..…. to keep the beat. </a:t>
            </a:r>
          </a:p>
          <a:p>
            <a:r>
              <a:rPr lang="en-US" sz="2800" dirty="0"/>
              <a:t>A ..…….</a:t>
            </a:r>
            <a:r>
              <a:rPr lang="en-US" sz="2800" b="1" dirty="0">
                <a:solidFill>
                  <a:srgbClr val="FF0000"/>
                </a:solidFill>
              </a:rPr>
              <a:t>9</a:t>
            </a:r>
            <a:r>
              <a:rPr lang="en-US" sz="2800" dirty="0"/>
              <a:t>…..…. is a pattern of sounds or ..…….</a:t>
            </a:r>
            <a:r>
              <a:rPr lang="en-US" sz="2800" b="1" dirty="0">
                <a:solidFill>
                  <a:srgbClr val="FF0000"/>
                </a:solidFill>
              </a:rPr>
              <a:t>10</a:t>
            </a:r>
            <a:r>
              <a:rPr lang="en-US" sz="2800" dirty="0"/>
              <a:t>……... , usually of various lengths, played for the duration of a set amount of  beats.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9CB627-4575-7D4D-85FD-71E7A6DF8EC4}"/>
              </a:ext>
            </a:extLst>
          </p:cNvPr>
          <p:cNvSpPr txBox="1"/>
          <p:nvPr/>
        </p:nvSpPr>
        <p:spPr>
          <a:xfrm>
            <a:off x="2360428" y="5319411"/>
            <a:ext cx="7336466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beat     classical     conductor     fractions   measurement     notes     pulse     rhythm     rock techno     tempo     volume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6355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1232012" y="1302773"/>
            <a:ext cx="2457070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1 beat </a:t>
            </a:r>
            <a:r>
              <a:rPr lang="en-US" sz="3200" b="1" dirty="0">
                <a:solidFill>
                  <a:schemeClr val="bg1"/>
                </a:solidFill>
              </a:rPr>
              <a:t>note?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53FE05-C380-694D-B0A7-5056A81AE139}"/>
              </a:ext>
            </a:extLst>
          </p:cNvPr>
          <p:cNvSpPr txBox="1"/>
          <p:nvPr/>
        </p:nvSpPr>
        <p:spPr>
          <a:xfrm>
            <a:off x="279504" y="3275791"/>
            <a:ext cx="3557000" cy="64633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Two </a:t>
            </a:r>
            <a:r>
              <a:rPr lang="en-US" sz="3600" b="1" dirty="0">
                <a:solidFill>
                  <a:srgbClr val="00B0F0"/>
                </a:solidFill>
              </a:rPr>
              <a:t>½ </a:t>
            </a:r>
            <a:r>
              <a:rPr lang="en-US" sz="3200" b="1" dirty="0">
                <a:solidFill>
                  <a:srgbClr val="00B0F0"/>
                </a:solidFill>
              </a:rPr>
              <a:t>beat </a:t>
            </a:r>
            <a:r>
              <a:rPr lang="en-US" sz="3200" b="1" dirty="0"/>
              <a:t>notes?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E5044F-6A8F-804C-BA3F-BA0D31C1BFA0}"/>
              </a:ext>
            </a:extLst>
          </p:cNvPr>
          <p:cNvSpPr txBox="1"/>
          <p:nvPr/>
        </p:nvSpPr>
        <p:spPr>
          <a:xfrm>
            <a:off x="120479" y="5555227"/>
            <a:ext cx="371602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Four </a:t>
            </a:r>
            <a:r>
              <a:rPr lang="en-US" sz="3600" b="1" dirty="0">
                <a:solidFill>
                  <a:srgbClr val="00B050"/>
                </a:solidFill>
              </a:rPr>
              <a:t>¼ beat </a:t>
            </a:r>
            <a:r>
              <a:rPr lang="en-US" sz="3200" b="1" dirty="0"/>
              <a:t>notes?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2C54E-DA22-C649-993B-FC2142592755}"/>
              </a:ext>
            </a:extLst>
          </p:cNvPr>
          <p:cNvSpPr txBox="1"/>
          <p:nvPr/>
        </p:nvSpPr>
        <p:spPr>
          <a:xfrm>
            <a:off x="4467188" y="1244082"/>
            <a:ext cx="1456530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FBDA5F-C2C3-0F49-87BA-A8E352BFD57F}"/>
              </a:ext>
            </a:extLst>
          </p:cNvPr>
          <p:cNvSpPr/>
          <p:nvPr/>
        </p:nvSpPr>
        <p:spPr>
          <a:xfrm>
            <a:off x="4863548" y="2290487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F517A1-8C6F-904F-8DA0-0186B7C0FBF3}"/>
              </a:ext>
            </a:extLst>
          </p:cNvPr>
          <p:cNvCxnSpPr>
            <a:cxnSpLocks/>
          </p:cNvCxnSpPr>
          <p:nvPr/>
        </p:nvCxnSpPr>
        <p:spPr>
          <a:xfrm>
            <a:off x="5368045" y="1427150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3B9999C-DA09-E44D-B0F5-16A08DD8A459}"/>
              </a:ext>
            </a:extLst>
          </p:cNvPr>
          <p:cNvSpPr txBox="1"/>
          <p:nvPr/>
        </p:nvSpPr>
        <p:spPr>
          <a:xfrm>
            <a:off x="4479235" y="3241403"/>
            <a:ext cx="2464904" cy="156966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0C21FBA-6DBE-1443-ADFF-8E825E3456B3}"/>
              </a:ext>
            </a:extLst>
          </p:cNvPr>
          <p:cNvSpPr/>
          <p:nvPr/>
        </p:nvSpPr>
        <p:spPr>
          <a:xfrm>
            <a:off x="4717772" y="4273112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750BB7-560C-034E-8031-5F1A799E13D4}"/>
              </a:ext>
            </a:extLst>
          </p:cNvPr>
          <p:cNvCxnSpPr>
            <a:cxnSpLocks/>
          </p:cNvCxnSpPr>
          <p:nvPr/>
        </p:nvCxnSpPr>
        <p:spPr>
          <a:xfrm>
            <a:off x="5222269" y="340977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7993F96-A8D0-F745-9482-881C38FE78C0}"/>
              </a:ext>
            </a:extLst>
          </p:cNvPr>
          <p:cNvSpPr/>
          <p:nvPr/>
        </p:nvSpPr>
        <p:spPr>
          <a:xfrm>
            <a:off x="5726767" y="4273112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17C2D6-1B77-3146-BE7C-C459A243CB4E}"/>
              </a:ext>
            </a:extLst>
          </p:cNvPr>
          <p:cNvCxnSpPr>
            <a:cxnSpLocks/>
          </p:cNvCxnSpPr>
          <p:nvPr/>
        </p:nvCxnSpPr>
        <p:spPr>
          <a:xfrm>
            <a:off x="6231264" y="340977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D46D3B-AE27-9848-BD0B-210C4C7CB215}"/>
              </a:ext>
            </a:extLst>
          </p:cNvPr>
          <p:cNvCxnSpPr>
            <a:cxnSpLocks/>
          </p:cNvCxnSpPr>
          <p:nvPr/>
        </p:nvCxnSpPr>
        <p:spPr>
          <a:xfrm flipH="1">
            <a:off x="5239298" y="3445354"/>
            <a:ext cx="9919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FF2B05F-4133-8841-8042-7943B1C48515}"/>
              </a:ext>
            </a:extLst>
          </p:cNvPr>
          <p:cNvSpPr txBox="1"/>
          <p:nvPr/>
        </p:nvSpPr>
        <p:spPr>
          <a:xfrm>
            <a:off x="4479235" y="5209835"/>
            <a:ext cx="3326295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84F2932-A23C-C54C-B967-66A1641BCC36}"/>
              </a:ext>
            </a:extLst>
          </p:cNvPr>
          <p:cNvSpPr/>
          <p:nvPr/>
        </p:nvSpPr>
        <p:spPr>
          <a:xfrm>
            <a:off x="4697896" y="6212516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C30C202-02EC-EF45-9FC0-2BC0D77DAB8A}"/>
              </a:ext>
            </a:extLst>
          </p:cNvPr>
          <p:cNvCxnSpPr>
            <a:cxnSpLocks/>
          </p:cNvCxnSpPr>
          <p:nvPr/>
        </p:nvCxnSpPr>
        <p:spPr>
          <a:xfrm>
            <a:off x="5202393" y="5349179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24B1E355-C83C-8444-A7AC-ACA78734DA7E}"/>
              </a:ext>
            </a:extLst>
          </p:cNvPr>
          <p:cNvSpPr/>
          <p:nvPr/>
        </p:nvSpPr>
        <p:spPr>
          <a:xfrm>
            <a:off x="5353878" y="6219144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7FC62F-45C6-8147-B558-9BB47E6F04DE}"/>
              </a:ext>
            </a:extLst>
          </p:cNvPr>
          <p:cNvCxnSpPr>
            <a:cxnSpLocks/>
          </p:cNvCxnSpPr>
          <p:nvPr/>
        </p:nvCxnSpPr>
        <p:spPr>
          <a:xfrm>
            <a:off x="5858375" y="5355807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C5C98C27-BD66-E641-B8B3-F74BD43CF893}"/>
              </a:ext>
            </a:extLst>
          </p:cNvPr>
          <p:cNvSpPr/>
          <p:nvPr/>
        </p:nvSpPr>
        <p:spPr>
          <a:xfrm>
            <a:off x="6029739" y="6232396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73014F2-9D9C-E842-8F9B-8DE9006DF9E6}"/>
              </a:ext>
            </a:extLst>
          </p:cNvPr>
          <p:cNvCxnSpPr>
            <a:cxnSpLocks/>
          </p:cNvCxnSpPr>
          <p:nvPr/>
        </p:nvCxnSpPr>
        <p:spPr>
          <a:xfrm>
            <a:off x="6534236" y="5369059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ED4C16BF-8024-CC4E-ACDB-DAC523D781CB}"/>
              </a:ext>
            </a:extLst>
          </p:cNvPr>
          <p:cNvSpPr/>
          <p:nvPr/>
        </p:nvSpPr>
        <p:spPr>
          <a:xfrm>
            <a:off x="6672471" y="6239024"/>
            <a:ext cx="52152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59C8A2B-C0AB-244D-A43F-11222298BDC3}"/>
              </a:ext>
            </a:extLst>
          </p:cNvPr>
          <p:cNvCxnSpPr>
            <a:cxnSpLocks/>
          </p:cNvCxnSpPr>
          <p:nvPr/>
        </p:nvCxnSpPr>
        <p:spPr>
          <a:xfrm>
            <a:off x="7176968" y="5375687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F76FAAF-3398-BD43-AA1B-8E8D6E8BD903}"/>
              </a:ext>
            </a:extLst>
          </p:cNvPr>
          <p:cNvCxnSpPr>
            <a:cxnSpLocks/>
          </p:cNvCxnSpPr>
          <p:nvPr/>
        </p:nvCxnSpPr>
        <p:spPr>
          <a:xfrm flipH="1">
            <a:off x="5202393" y="5398013"/>
            <a:ext cx="19916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AC1700-3BCE-B54B-AEA4-9FF3E060EFDA}"/>
              </a:ext>
            </a:extLst>
          </p:cNvPr>
          <p:cNvCxnSpPr>
            <a:cxnSpLocks/>
          </p:cNvCxnSpPr>
          <p:nvPr/>
        </p:nvCxnSpPr>
        <p:spPr>
          <a:xfrm flipH="1">
            <a:off x="5209021" y="5563665"/>
            <a:ext cx="19916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CA727EF-A53B-B946-B659-BE9CBF1EFC85}"/>
              </a:ext>
            </a:extLst>
          </p:cNvPr>
          <p:cNvSpPr txBox="1"/>
          <p:nvPr/>
        </p:nvSpPr>
        <p:spPr>
          <a:xfrm>
            <a:off x="0" y="8356"/>
            <a:ext cx="6551265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What are these notes called?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5A60B3-BA4B-DD4C-899A-307845F01D24}"/>
              </a:ext>
            </a:extLst>
          </p:cNvPr>
          <p:cNvSpPr txBox="1"/>
          <p:nvPr/>
        </p:nvSpPr>
        <p:spPr>
          <a:xfrm>
            <a:off x="7176968" y="1260601"/>
            <a:ext cx="2353894" cy="707886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Crotchet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155884-B860-D64B-A90B-B57738287E2B}"/>
              </a:ext>
            </a:extLst>
          </p:cNvPr>
          <p:cNvSpPr txBox="1"/>
          <p:nvPr/>
        </p:nvSpPr>
        <p:spPr>
          <a:xfrm>
            <a:off x="8081682" y="3235218"/>
            <a:ext cx="2820780" cy="707886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    Quavers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D83B7C-153D-F241-9611-B97A4CC93B90}"/>
              </a:ext>
            </a:extLst>
          </p:cNvPr>
          <p:cNvSpPr txBox="1"/>
          <p:nvPr/>
        </p:nvSpPr>
        <p:spPr>
          <a:xfrm>
            <a:off x="8075268" y="5517107"/>
            <a:ext cx="3680645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    Semiquavers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F4F4F7-AAFE-DC4E-85DD-B7563E928F73}"/>
              </a:ext>
            </a:extLst>
          </p:cNvPr>
          <p:cNvSpPr txBox="1"/>
          <p:nvPr/>
        </p:nvSpPr>
        <p:spPr>
          <a:xfrm>
            <a:off x="8088803" y="3256495"/>
            <a:ext cx="616014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0DDC21C-A883-094A-99B7-DF119634CBC8}"/>
              </a:ext>
            </a:extLst>
          </p:cNvPr>
          <p:cNvSpPr txBox="1"/>
          <p:nvPr/>
        </p:nvSpPr>
        <p:spPr>
          <a:xfrm>
            <a:off x="8111459" y="5517107"/>
            <a:ext cx="616014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4548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/>
        </p:nvGraphicFramePr>
        <p:xfrm>
          <a:off x="2918003" y="2143551"/>
          <a:ext cx="8128000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  1</a:t>
                      </a:r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800" dirty="0">
                          <a:solidFill>
                            <a:srgbClr val="00B0F0"/>
                          </a:solidFill>
                        </a:rPr>
                        <a:t> </a:t>
                      </a:r>
                      <a:endParaRPr lang="en-US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 ¼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B050"/>
                          </a:solidFill>
                        </a:rPr>
                        <a:t>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sz="3600" dirty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3061883" y="222606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984527" y="2226061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5400" b="1" dirty="0">
                <a:solidFill>
                  <a:srgbClr val="00B050"/>
                </a:solidFill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972352" y="2226061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295527" y="199648"/>
            <a:ext cx="8385486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What about if you have an empty box?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352CE46-4985-B149-B297-5108893133C8}"/>
              </a:ext>
            </a:extLst>
          </p:cNvPr>
          <p:cNvSpPr/>
          <p:nvPr/>
        </p:nvSpPr>
        <p:spPr>
          <a:xfrm>
            <a:off x="3192323" y="4827222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39A901-64BB-F646-AC5E-4C687B712979}"/>
              </a:ext>
            </a:extLst>
          </p:cNvPr>
          <p:cNvCxnSpPr>
            <a:cxnSpLocks/>
          </p:cNvCxnSpPr>
          <p:nvPr/>
        </p:nvCxnSpPr>
        <p:spPr>
          <a:xfrm>
            <a:off x="3566380" y="396388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51EFAC12-CA96-A747-8387-7425B11E8EC3}"/>
              </a:ext>
            </a:extLst>
          </p:cNvPr>
          <p:cNvSpPr/>
          <p:nvPr/>
        </p:nvSpPr>
        <p:spPr>
          <a:xfrm>
            <a:off x="6950393" y="4827222"/>
            <a:ext cx="391084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DA501C-C000-B14A-8C9C-2FF9302DF32F}"/>
              </a:ext>
            </a:extLst>
          </p:cNvPr>
          <p:cNvCxnSpPr>
            <a:cxnSpLocks/>
          </p:cNvCxnSpPr>
          <p:nvPr/>
        </p:nvCxnSpPr>
        <p:spPr>
          <a:xfrm>
            <a:off x="7324448" y="3999464"/>
            <a:ext cx="0" cy="9203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66892772-8E34-FE41-BB9D-B49566DB3EFF}"/>
              </a:ext>
            </a:extLst>
          </p:cNvPr>
          <p:cNvSpPr/>
          <p:nvPr/>
        </p:nvSpPr>
        <p:spPr>
          <a:xfrm>
            <a:off x="7444325" y="4833850"/>
            <a:ext cx="391084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820E99-9BCE-BA4E-9D35-49E2E884E0B2}"/>
              </a:ext>
            </a:extLst>
          </p:cNvPr>
          <p:cNvCxnSpPr>
            <a:cxnSpLocks/>
          </p:cNvCxnSpPr>
          <p:nvPr/>
        </p:nvCxnSpPr>
        <p:spPr>
          <a:xfrm>
            <a:off x="7818380" y="397051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435074BF-C5B3-724B-9272-EE380DDAFDFE}"/>
              </a:ext>
            </a:extLst>
          </p:cNvPr>
          <p:cNvSpPr/>
          <p:nvPr/>
        </p:nvSpPr>
        <p:spPr>
          <a:xfrm>
            <a:off x="7923418" y="4847102"/>
            <a:ext cx="391085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E6AA88-2329-D146-8F43-14F8955C3719}"/>
              </a:ext>
            </a:extLst>
          </p:cNvPr>
          <p:cNvCxnSpPr>
            <a:cxnSpLocks/>
          </p:cNvCxnSpPr>
          <p:nvPr/>
        </p:nvCxnSpPr>
        <p:spPr>
          <a:xfrm>
            <a:off x="8297475" y="3983765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AEE13D62-BA7E-D645-BF58-3A8FC51F9BF7}"/>
              </a:ext>
            </a:extLst>
          </p:cNvPr>
          <p:cNvSpPr/>
          <p:nvPr/>
        </p:nvSpPr>
        <p:spPr>
          <a:xfrm>
            <a:off x="8461974" y="4853730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BDDDE9-7015-0240-83E4-0121C99D252C}"/>
              </a:ext>
            </a:extLst>
          </p:cNvPr>
          <p:cNvCxnSpPr>
            <a:cxnSpLocks/>
          </p:cNvCxnSpPr>
          <p:nvPr/>
        </p:nvCxnSpPr>
        <p:spPr>
          <a:xfrm>
            <a:off x="8836031" y="399039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FE0597C-B7A5-F44D-9595-EF344242F1D9}"/>
              </a:ext>
            </a:extLst>
          </p:cNvPr>
          <p:cNvCxnSpPr>
            <a:cxnSpLocks/>
          </p:cNvCxnSpPr>
          <p:nvPr/>
        </p:nvCxnSpPr>
        <p:spPr>
          <a:xfrm flipH="1" flipV="1">
            <a:off x="7312586" y="3999464"/>
            <a:ext cx="1540186" cy="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10C8CF-DDE2-0D47-8A42-DA5A12E652F9}"/>
              </a:ext>
            </a:extLst>
          </p:cNvPr>
          <p:cNvCxnSpPr>
            <a:cxnSpLocks/>
          </p:cNvCxnSpPr>
          <p:nvPr/>
        </p:nvCxnSpPr>
        <p:spPr>
          <a:xfrm flipH="1">
            <a:off x="7331076" y="4178371"/>
            <a:ext cx="15165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A42459CD-FAFF-7147-8AB9-50849C0778A6}"/>
              </a:ext>
            </a:extLst>
          </p:cNvPr>
          <p:cNvSpPr/>
          <p:nvPr/>
        </p:nvSpPr>
        <p:spPr>
          <a:xfrm>
            <a:off x="9017558" y="4853730"/>
            <a:ext cx="391086" cy="2864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D21EA98-7E0F-2644-9F18-344493D73585}"/>
              </a:ext>
            </a:extLst>
          </p:cNvPr>
          <p:cNvCxnSpPr>
            <a:cxnSpLocks/>
          </p:cNvCxnSpPr>
          <p:nvPr/>
        </p:nvCxnSpPr>
        <p:spPr>
          <a:xfrm>
            <a:off x="9391615" y="3990393"/>
            <a:ext cx="0" cy="9559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74D982B-DBC8-1E45-8A81-E31D20DF624D}"/>
              </a:ext>
            </a:extLst>
          </p:cNvPr>
          <p:cNvSpPr txBox="1"/>
          <p:nvPr/>
        </p:nvSpPr>
        <p:spPr>
          <a:xfrm>
            <a:off x="4922811" y="2333783"/>
            <a:ext cx="2027581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REST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94C740-2DA4-2142-9CC1-10E82B713C06}"/>
              </a:ext>
            </a:extLst>
          </p:cNvPr>
          <p:cNvSpPr txBox="1"/>
          <p:nvPr/>
        </p:nvSpPr>
        <p:spPr>
          <a:xfrm>
            <a:off x="4440138" y="3999464"/>
            <a:ext cx="2027581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800" dirty="0">
                <a:latin typeface="MetDemo" pitchFamily="2" charset="0"/>
              </a:rPr>
              <a:t>A</a:t>
            </a:r>
            <a:endParaRPr lang="en-US" sz="8800" b="1" dirty="0">
              <a:solidFill>
                <a:srgbClr val="FF0000"/>
              </a:solidFill>
              <a:latin typeface="MetDem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82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/>
        </p:nvGraphicFramePr>
        <p:xfrm>
          <a:off x="4865336" y="1291345"/>
          <a:ext cx="2032000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634791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4882269" y="1341071"/>
            <a:ext cx="167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7030A0"/>
                </a:solidFill>
              </a:rPr>
              <a:t>X</a:t>
            </a:r>
            <a:r>
              <a:rPr lang="en-US" sz="2400" b="1" dirty="0">
                <a:solidFill>
                  <a:srgbClr val="7030A0"/>
                </a:solidFill>
              </a:rPr>
              <a:t> </a:t>
            </a:r>
            <a:r>
              <a:rPr lang="en-US" sz="5400" b="1" dirty="0">
                <a:solidFill>
                  <a:srgbClr val="7030A0"/>
                </a:solidFill>
              </a:rPr>
              <a:t>X</a:t>
            </a:r>
            <a:r>
              <a:rPr lang="en-US" sz="3200" b="1" dirty="0">
                <a:solidFill>
                  <a:srgbClr val="7030A0"/>
                </a:solidFill>
              </a:rPr>
              <a:t>  </a:t>
            </a:r>
            <a:r>
              <a:rPr lang="en-US" sz="5400" b="1" dirty="0">
                <a:solidFill>
                  <a:srgbClr val="7030A0"/>
                </a:solidFill>
              </a:rPr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295527" y="199648"/>
            <a:ext cx="9881406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What about if you have a box with 3 claps?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941C56-5A09-AF47-B4E6-586CCA2FF791}"/>
              </a:ext>
            </a:extLst>
          </p:cNvPr>
          <p:cNvSpPr txBox="1"/>
          <p:nvPr/>
        </p:nvSpPr>
        <p:spPr>
          <a:xfrm>
            <a:off x="0" y="4103616"/>
            <a:ext cx="11811806" cy="707886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It’s best to think of this as two ¼ beats and one ½ beat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E4FBF6-6EB8-794A-9243-2FD888A4A76B}"/>
              </a:ext>
            </a:extLst>
          </p:cNvPr>
          <p:cNvSpPr txBox="1"/>
          <p:nvPr/>
        </p:nvSpPr>
        <p:spPr>
          <a:xfrm>
            <a:off x="4899202" y="2022865"/>
            <a:ext cx="1678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¼ ¼ ½</a:t>
            </a:r>
          </a:p>
        </p:txBody>
      </p:sp>
      <p:pic>
        <p:nvPicPr>
          <p:cNvPr id="37" name="Picture 3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7825AED-015F-8F4B-A681-F6DCCF6675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19" r="-25793"/>
          <a:stretch/>
        </p:blipFill>
        <p:spPr>
          <a:xfrm>
            <a:off x="5825067" y="2773345"/>
            <a:ext cx="1253388" cy="1105511"/>
          </a:xfrm>
          <a:prstGeom prst="rect">
            <a:avLst/>
          </a:prstGeom>
        </p:spPr>
      </p:pic>
      <p:pic>
        <p:nvPicPr>
          <p:cNvPr id="35" name="Picture 34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3AD36218-F5E8-B74B-8BDC-7D5CCED06C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526"/>
          <a:stretch/>
        </p:blipFill>
        <p:spPr>
          <a:xfrm>
            <a:off x="4588612" y="2773345"/>
            <a:ext cx="1253388" cy="110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35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/>
        </p:nvGraphicFramePr>
        <p:xfrm>
          <a:off x="776449" y="1530020"/>
          <a:ext cx="1475256" cy="76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5256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7030A0"/>
                          </a:solidFill>
                        </a:rPr>
                        <a:t>X</a:t>
                      </a:r>
                      <a:endParaRPr lang="en-US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18B3064-66B9-994F-8591-3F354529270C}"/>
              </a:ext>
            </a:extLst>
          </p:cNvPr>
          <p:cNvSpPr txBox="1"/>
          <p:nvPr/>
        </p:nvSpPr>
        <p:spPr>
          <a:xfrm>
            <a:off x="139558" y="83162"/>
            <a:ext cx="11637819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Rewrite your own ‘beat box’ rhythms using staff notation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94C740-2DA4-2142-9CC1-10E82B713C06}"/>
              </a:ext>
            </a:extLst>
          </p:cNvPr>
          <p:cNvSpPr txBox="1"/>
          <p:nvPr/>
        </p:nvSpPr>
        <p:spPr>
          <a:xfrm>
            <a:off x="2471953" y="5415466"/>
            <a:ext cx="2027581" cy="110799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MetDemo" pitchFamily="2" charset="0"/>
              </a:rPr>
              <a:t>A</a:t>
            </a:r>
            <a:endParaRPr lang="en-US" sz="6600" b="1" dirty="0">
              <a:solidFill>
                <a:srgbClr val="FF0000"/>
              </a:solidFill>
              <a:latin typeface="MetDemo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823F35-88D4-2346-A623-829A73449449}"/>
              </a:ext>
            </a:extLst>
          </p:cNvPr>
          <p:cNvSpPr txBox="1"/>
          <p:nvPr/>
        </p:nvSpPr>
        <p:spPr>
          <a:xfrm>
            <a:off x="139558" y="802134"/>
            <a:ext cx="1828226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Reminder</a:t>
            </a: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E6879176-D27B-7445-A70C-D8127B04B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895" y="1445852"/>
            <a:ext cx="406174" cy="776718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9FCA3446-0C0D-5446-AC0E-7C89510A2D0A}"/>
              </a:ext>
            </a:extLst>
          </p:cNvPr>
          <p:cNvGraphicFramePr>
            <a:graphicFrameLocks noGrp="1"/>
          </p:cNvGraphicFramePr>
          <p:nvPr/>
        </p:nvGraphicFramePr>
        <p:xfrm>
          <a:off x="776449" y="2513073"/>
          <a:ext cx="1475256" cy="76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5256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7030A0"/>
                          </a:solidFill>
                        </a:rPr>
                        <a:t>X X</a:t>
                      </a:r>
                      <a:endParaRPr lang="en-US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pic>
        <p:nvPicPr>
          <p:cNvPr id="7" name="Picture 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17C760FB-32CC-6143-BE40-788350437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369" y="2498906"/>
            <a:ext cx="1036838" cy="776718"/>
          </a:xfrm>
          <a:prstGeom prst="rect">
            <a:avLst/>
          </a:prstGeom>
        </p:spPr>
      </p:pic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FE5E3E5-6C29-D647-8836-B26FDFBEE85E}"/>
              </a:ext>
            </a:extLst>
          </p:cNvPr>
          <p:cNvGraphicFramePr>
            <a:graphicFrameLocks noGrp="1"/>
          </p:cNvGraphicFramePr>
          <p:nvPr/>
        </p:nvGraphicFramePr>
        <p:xfrm>
          <a:off x="776449" y="3496126"/>
          <a:ext cx="1475256" cy="76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5256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7030A0"/>
                          </a:solidFill>
                        </a:rPr>
                        <a:t>XXXX</a:t>
                      </a:r>
                      <a:endParaRPr lang="en-US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pic>
        <p:nvPicPr>
          <p:cNvPr id="13" name="Picture 1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DB9B652B-F9D8-F24C-B50F-A93CC2E0F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644" y="3540151"/>
            <a:ext cx="1244659" cy="707886"/>
          </a:xfrm>
          <a:prstGeom prst="rect">
            <a:avLst/>
          </a:prstGeom>
        </p:spPr>
      </p:pic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8134084D-04CE-5C46-A6CC-4335FAA30551}"/>
              </a:ext>
            </a:extLst>
          </p:cNvPr>
          <p:cNvGraphicFramePr>
            <a:graphicFrameLocks noGrp="1"/>
          </p:cNvGraphicFramePr>
          <p:nvPr/>
        </p:nvGraphicFramePr>
        <p:xfrm>
          <a:off x="776449" y="5512349"/>
          <a:ext cx="1475256" cy="76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5256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F33017A-2A6F-EF45-BBB2-02FD550FDC6E}"/>
              </a:ext>
            </a:extLst>
          </p:cNvPr>
          <p:cNvSpPr txBox="1"/>
          <p:nvPr/>
        </p:nvSpPr>
        <p:spPr>
          <a:xfrm>
            <a:off x="2421195" y="1521107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3C71E7-8D75-374B-ADAE-499E335DBD29}"/>
              </a:ext>
            </a:extLst>
          </p:cNvPr>
          <p:cNvSpPr txBox="1"/>
          <p:nvPr/>
        </p:nvSpPr>
        <p:spPr>
          <a:xfrm>
            <a:off x="2434695" y="2495307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121729-E073-5C40-AFF8-424883647136}"/>
              </a:ext>
            </a:extLst>
          </p:cNvPr>
          <p:cNvSpPr txBox="1"/>
          <p:nvPr/>
        </p:nvSpPr>
        <p:spPr>
          <a:xfrm>
            <a:off x="2448191" y="3492250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885362-0FA2-144A-BC3C-E4E562620F0B}"/>
              </a:ext>
            </a:extLst>
          </p:cNvPr>
          <p:cNvSpPr txBox="1"/>
          <p:nvPr/>
        </p:nvSpPr>
        <p:spPr>
          <a:xfrm>
            <a:off x="2448191" y="5505118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03D92F-0995-5D4C-B93D-739679C1807A}"/>
              </a:ext>
            </a:extLst>
          </p:cNvPr>
          <p:cNvSpPr txBox="1"/>
          <p:nvPr/>
        </p:nvSpPr>
        <p:spPr>
          <a:xfrm>
            <a:off x="4762125" y="1582662"/>
            <a:ext cx="1789568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Crotchet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981A7F-9656-0348-9977-E69D81C1BA19}"/>
              </a:ext>
            </a:extLst>
          </p:cNvPr>
          <p:cNvSpPr txBox="1"/>
          <p:nvPr/>
        </p:nvSpPr>
        <p:spPr>
          <a:xfrm>
            <a:off x="4762125" y="2594877"/>
            <a:ext cx="1976718" cy="5847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2 Quavers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C0F9EE-BB17-7C49-970E-8EF7AE76D4C5}"/>
              </a:ext>
            </a:extLst>
          </p:cNvPr>
          <p:cNvSpPr txBox="1"/>
          <p:nvPr/>
        </p:nvSpPr>
        <p:spPr>
          <a:xfrm>
            <a:off x="4762125" y="3553805"/>
            <a:ext cx="2700762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4 Semiquavers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876947-AD10-D84F-99E3-0C4F9C139719}"/>
              </a:ext>
            </a:extLst>
          </p:cNvPr>
          <p:cNvSpPr txBox="1"/>
          <p:nvPr/>
        </p:nvSpPr>
        <p:spPr>
          <a:xfrm>
            <a:off x="4970109" y="5566673"/>
            <a:ext cx="2027581" cy="584775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1 beat rest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ECBF99-5C15-6D48-A364-7B79CABC12A1}"/>
              </a:ext>
            </a:extLst>
          </p:cNvPr>
          <p:cNvSpPr txBox="1"/>
          <p:nvPr/>
        </p:nvSpPr>
        <p:spPr>
          <a:xfrm>
            <a:off x="7099728" y="1471725"/>
            <a:ext cx="2306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 </a:t>
            </a:r>
            <a:r>
              <a:rPr lang="en-US" sz="4000" b="1" dirty="0">
                <a:solidFill>
                  <a:srgbClr val="FF0000"/>
                </a:solidFill>
              </a:rPr>
              <a:t>1</a:t>
            </a:r>
            <a:r>
              <a:rPr lang="en-US" sz="4000" b="1" dirty="0"/>
              <a:t> beat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5D2837-67FA-464D-AB76-57A924D50C4D}"/>
              </a:ext>
            </a:extLst>
          </p:cNvPr>
          <p:cNvSpPr txBox="1"/>
          <p:nvPr/>
        </p:nvSpPr>
        <p:spPr>
          <a:xfrm>
            <a:off x="6997690" y="2440699"/>
            <a:ext cx="3116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 </a:t>
            </a:r>
            <a:r>
              <a:rPr lang="en-US" sz="4000" b="1" dirty="0"/>
              <a:t>2</a:t>
            </a:r>
            <a:r>
              <a:rPr lang="en-US" sz="4000" dirty="0"/>
              <a:t> x </a:t>
            </a:r>
            <a:r>
              <a:rPr lang="en-US" sz="4000" b="1" dirty="0">
                <a:solidFill>
                  <a:srgbClr val="FF0000"/>
                </a:solidFill>
              </a:rPr>
              <a:t>½</a:t>
            </a:r>
            <a:r>
              <a:rPr lang="en-US" sz="4000" b="1" dirty="0"/>
              <a:t> beats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1ADAF2-0910-244E-B6C3-091082FD9FB3}"/>
              </a:ext>
            </a:extLst>
          </p:cNvPr>
          <p:cNvSpPr txBox="1"/>
          <p:nvPr/>
        </p:nvSpPr>
        <p:spPr>
          <a:xfrm>
            <a:off x="7766709" y="3466604"/>
            <a:ext cx="2956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 </a:t>
            </a:r>
            <a:r>
              <a:rPr lang="en-US" sz="4000" b="1" dirty="0"/>
              <a:t>4</a:t>
            </a:r>
            <a:r>
              <a:rPr lang="en-US" sz="4000" dirty="0"/>
              <a:t> x </a:t>
            </a:r>
            <a:r>
              <a:rPr lang="en-US" sz="4000" b="1" dirty="0">
                <a:solidFill>
                  <a:srgbClr val="FF0000"/>
                </a:solidFill>
              </a:rPr>
              <a:t>¼</a:t>
            </a:r>
            <a:r>
              <a:rPr lang="en-US" sz="4000" b="1" dirty="0"/>
              <a:t> beats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4F2ECC-BB01-5E4D-8437-E99719BFAD32}"/>
              </a:ext>
            </a:extLst>
          </p:cNvPr>
          <p:cNvSpPr txBox="1"/>
          <p:nvPr/>
        </p:nvSpPr>
        <p:spPr>
          <a:xfrm>
            <a:off x="7099728" y="5512349"/>
            <a:ext cx="3229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 </a:t>
            </a:r>
            <a:r>
              <a:rPr lang="en-US" sz="4000" b="1" dirty="0">
                <a:solidFill>
                  <a:srgbClr val="FF0000"/>
                </a:solidFill>
              </a:rPr>
              <a:t>1 silent </a:t>
            </a:r>
            <a:r>
              <a:rPr lang="en-US" sz="4000" b="1" dirty="0"/>
              <a:t>beat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9A3A0A0-A603-2B49-BDF6-81ED68738D03}"/>
              </a:ext>
            </a:extLst>
          </p:cNvPr>
          <p:cNvGraphicFramePr>
            <a:graphicFrameLocks noGrp="1"/>
          </p:cNvGraphicFramePr>
          <p:nvPr/>
        </p:nvGraphicFramePr>
        <p:xfrm>
          <a:off x="776449" y="4458042"/>
          <a:ext cx="1475256" cy="76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5256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500224">
                <a:tc>
                  <a:txBody>
                    <a:bodyPr/>
                    <a:lstStyle/>
                    <a:p>
                      <a:r>
                        <a:rPr lang="en-US" sz="4400" dirty="0">
                          <a:solidFill>
                            <a:srgbClr val="7030A0"/>
                          </a:solidFill>
                        </a:rPr>
                        <a:t>XXX</a:t>
                      </a:r>
                      <a:endParaRPr lang="en-US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8F1148B-8E01-C041-BA42-808588C93FAD}"/>
              </a:ext>
            </a:extLst>
          </p:cNvPr>
          <p:cNvSpPr txBox="1"/>
          <p:nvPr/>
        </p:nvSpPr>
        <p:spPr>
          <a:xfrm>
            <a:off x="2434694" y="4436921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pic>
        <p:nvPicPr>
          <p:cNvPr id="27" name="Picture 2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05B4B46E-D8B4-A349-A3CF-1D174EC0C1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464" y="4371799"/>
            <a:ext cx="1051231" cy="762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0583632-740C-0247-9521-40063E45CA66}"/>
              </a:ext>
            </a:extLst>
          </p:cNvPr>
          <p:cNvSpPr txBox="1"/>
          <p:nvPr/>
        </p:nvSpPr>
        <p:spPr>
          <a:xfrm>
            <a:off x="4737916" y="4470288"/>
            <a:ext cx="2700762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2 Semiquavers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CEC1B1-4F36-3E41-B92A-6EF5112ACB41}"/>
              </a:ext>
            </a:extLst>
          </p:cNvPr>
          <p:cNvSpPr txBox="1"/>
          <p:nvPr/>
        </p:nvSpPr>
        <p:spPr>
          <a:xfrm>
            <a:off x="7379404" y="4396583"/>
            <a:ext cx="613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1295E1-A448-F245-9100-25E426CD28F1}"/>
              </a:ext>
            </a:extLst>
          </p:cNvPr>
          <p:cNvSpPr txBox="1"/>
          <p:nvPr/>
        </p:nvSpPr>
        <p:spPr>
          <a:xfrm>
            <a:off x="7766315" y="4470288"/>
            <a:ext cx="1976718" cy="5847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1 Quaver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770690-A168-4043-89F9-0D44586D4BAB}"/>
              </a:ext>
            </a:extLst>
          </p:cNvPr>
          <p:cNvSpPr txBox="1"/>
          <p:nvPr/>
        </p:nvSpPr>
        <p:spPr>
          <a:xfrm>
            <a:off x="9757306" y="4358655"/>
            <a:ext cx="2434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 </a:t>
            </a:r>
            <a:r>
              <a:rPr lang="en-US" sz="4000" b="1" dirty="0"/>
              <a:t>2</a:t>
            </a:r>
            <a:r>
              <a:rPr lang="en-US" sz="4000" dirty="0"/>
              <a:t> x </a:t>
            </a:r>
            <a:r>
              <a:rPr lang="en-US" sz="4000" b="1" dirty="0">
                <a:solidFill>
                  <a:srgbClr val="FF0000"/>
                </a:solidFill>
              </a:rPr>
              <a:t>¼</a:t>
            </a:r>
            <a:r>
              <a:rPr lang="en-US" sz="4000" b="1" dirty="0"/>
              <a:t> </a:t>
            </a:r>
            <a:r>
              <a:rPr lang="en-US" sz="4000" dirty="0"/>
              <a:t>+ </a:t>
            </a:r>
            <a:r>
              <a:rPr lang="en-US" sz="4000" b="1" dirty="0">
                <a:solidFill>
                  <a:srgbClr val="FF0000"/>
                </a:solidFill>
              </a:rPr>
              <a:t>½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1036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 animBg="1"/>
      <p:bldP spid="41" grpId="0" animBg="1"/>
      <p:bldP spid="42" grpId="0" animBg="1"/>
      <p:bldP spid="43" grpId="0" animBg="1"/>
      <p:bldP spid="20" grpId="0"/>
      <p:bldP spid="22" grpId="0"/>
      <p:bldP spid="23" grpId="0"/>
      <p:bldP spid="28" grpId="0" animBg="1"/>
      <p:bldP spid="31" grpId="0"/>
      <p:bldP spid="32" grpId="0" animBg="1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B872A91-5E9B-864A-AC6E-7145083A28CD}"/>
              </a:ext>
            </a:extLst>
          </p:cNvPr>
          <p:cNvSpPr/>
          <p:nvPr/>
        </p:nvSpPr>
        <p:spPr>
          <a:xfrm>
            <a:off x="5558315" y="3813275"/>
            <a:ext cx="6482125" cy="184665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        These are called ……………….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Each note is equal to a …………… of a beat.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682C94-3E56-AF44-9A00-497A3B6EAA96}"/>
              </a:ext>
            </a:extLst>
          </p:cNvPr>
          <p:cNvSpPr/>
          <p:nvPr/>
        </p:nvSpPr>
        <p:spPr>
          <a:xfrm>
            <a:off x="43850" y="2297191"/>
            <a:ext cx="9729542" cy="1354217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                      This, however, only tells us the …………</a:t>
            </a:r>
          </a:p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                      It has seven notes but only …………  beats.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2B302D-DD84-5543-A519-7F0FCBA75F78}"/>
              </a:ext>
            </a:extLst>
          </p:cNvPr>
          <p:cNvSpPr txBox="1"/>
          <p:nvPr/>
        </p:nvSpPr>
        <p:spPr>
          <a:xfrm>
            <a:off x="53726" y="61681"/>
            <a:ext cx="5446377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Plenary – recap of learning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7682CA-2617-B343-BA87-C053C47D90F3}"/>
              </a:ext>
            </a:extLst>
          </p:cNvPr>
          <p:cNvSpPr/>
          <p:nvPr/>
        </p:nvSpPr>
        <p:spPr>
          <a:xfrm>
            <a:off x="47500" y="802902"/>
            <a:ext cx="1201669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                               This type of written music is known as  …………………….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                        It tells us the …………    and the …………… of the notes.</a:t>
            </a:r>
          </a:p>
        </p:txBody>
      </p:sp>
      <p:pic>
        <p:nvPicPr>
          <p:cNvPr id="5" name="Picture 4" descr="A picture containing sitting, cabinet, drawing&#10;&#10;Description automatically generated">
            <a:extLst>
              <a:ext uri="{FF2B5EF4-FFF2-40B4-BE49-F238E27FC236}">
                <a16:creationId xmlns:a16="http://schemas.microsoft.com/office/drawing/2014/main" id="{CECC791A-F99E-3346-B52B-1C1E7CFC6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17" y="955173"/>
            <a:ext cx="2635623" cy="108105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302FFF-DF56-0845-98FC-F37E6F681563}"/>
              </a:ext>
            </a:extLst>
          </p:cNvPr>
          <p:cNvSpPr/>
          <p:nvPr/>
        </p:nvSpPr>
        <p:spPr>
          <a:xfrm>
            <a:off x="9370948" y="802902"/>
            <a:ext cx="2635623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Staff Notation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EDBDBD-A684-494E-A6B9-3116513C638F}"/>
              </a:ext>
            </a:extLst>
          </p:cNvPr>
          <p:cNvSpPr/>
          <p:nvPr/>
        </p:nvSpPr>
        <p:spPr>
          <a:xfrm>
            <a:off x="5140490" y="1521468"/>
            <a:ext cx="1521128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rhythm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1DDDF5-A660-0E44-AD96-5F6AA0A8C0DB}"/>
              </a:ext>
            </a:extLst>
          </p:cNvPr>
          <p:cNvSpPr/>
          <p:nvPr/>
        </p:nvSpPr>
        <p:spPr>
          <a:xfrm>
            <a:off x="8002223" y="1519449"/>
            <a:ext cx="1521128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no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pitch</a:t>
            </a:r>
          </a:p>
        </p:txBody>
      </p:sp>
      <p:pic>
        <p:nvPicPr>
          <p:cNvPr id="10" name="Picture 9" descr="A picture containing computer&#10;&#10;Description automatically generated">
            <a:extLst>
              <a:ext uri="{FF2B5EF4-FFF2-40B4-BE49-F238E27FC236}">
                <a16:creationId xmlns:a16="http://schemas.microsoft.com/office/drawing/2014/main" id="{4CF967A2-48D7-8540-BAD1-B9D841BF4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95" y="2386950"/>
            <a:ext cx="2601754" cy="98832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3129251-F6CC-5A42-94D8-3B583D8BA2D2}"/>
              </a:ext>
            </a:extLst>
          </p:cNvPr>
          <p:cNvSpPr/>
          <p:nvPr/>
        </p:nvSpPr>
        <p:spPr>
          <a:xfrm>
            <a:off x="7895347" y="2401881"/>
            <a:ext cx="1438003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rhythm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FE518E-94BD-0B49-9879-6E7C45A58598}"/>
              </a:ext>
            </a:extLst>
          </p:cNvPr>
          <p:cNvSpPr/>
          <p:nvPr/>
        </p:nvSpPr>
        <p:spPr>
          <a:xfrm>
            <a:off x="7315206" y="3026411"/>
            <a:ext cx="1140031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three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CF3324-CE9A-BA4B-A515-3E099D4E1282}"/>
              </a:ext>
            </a:extLst>
          </p:cNvPr>
          <p:cNvSpPr/>
          <p:nvPr/>
        </p:nvSpPr>
        <p:spPr>
          <a:xfrm>
            <a:off x="53726" y="3813275"/>
            <a:ext cx="5385173" cy="184665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   These are called …………….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Each note is equal to ……… of a beat.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9BB444-56FF-C04D-A043-7DAA4DE948C5}"/>
              </a:ext>
            </a:extLst>
          </p:cNvPr>
          <p:cNvSpPr/>
          <p:nvPr/>
        </p:nvSpPr>
        <p:spPr>
          <a:xfrm>
            <a:off x="3759230" y="3936849"/>
            <a:ext cx="1525290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quavers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9DBD37-86D5-3842-9332-3C4CC85E32FF}"/>
              </a:ext>
            </a:extLst>
          </p:cNvPr>
          <p:cNvSpPr/>
          <p:nvPr/>
        </p:nvSpPr>
        <p:spPr>
          <a:xfrm>
            <a:off x="3659625" y="4577205"/>
            <a:ext cx="862250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half</a:t>
            </a:r>
          </a:p>
        </p:txBody>
      </p:sp>
      <p:pic>
        <p:nvPicPr>
          <p:cNvPr id="18" name="Picture 17" descr="A picture containing computer&#10;&#10;Description automatically generated">
            <a:extLst>
              <a:ext uri="{FF2B5EF4-FFF2-40B4-BE49-F238E27FC236}">
                <a16:creationId xmlns:a16="http://schemas.microsoft.com/office/drawing/2014/main" id="{F9AE36A9-09AE-DB43-A0FF-AF2AF6298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07" t="10429" b="15691"/>
          <a:stretch/>
        </p:blipFill>
        <p:spPr>
          <a:xfrm>
            <a:off x="5649413" y="3905608"/>
            <a:ext cx="1235652" cy="73016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4" name="Picture 1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C93FBBFF-7501-6447-B6A0-F2F8744942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9" t="10429" r="72446" b="15691"/>
          <a:stretch/>
        </p:blipFill>
        <p:spPr>
          <a:xfrm>
            <a:off x="173142" y="3936849"/>
            <a:ext cx="693755" cy="73016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9EA9CEF-8332-6B43-90B4-150F6C9724DD}"/>
              </a:ext>
            </a:extLst>
          </p:cNvPr>
          <p:cNvSpPr/>
          <p:nvPr/>
        </p:nvSpPr>
        <p:spPr>
          <a:xfrm>
            <a:off x="9666515" y="3905608"/>
            <a:ext cx="2316306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semiquavers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04130E-A17A-CB48-BDFF-2C266F625801}"/>
              </a:ext>
            </a:extLst>
          </p:cNvPr>
          <p:cNvSpPr/>
          <p:nvPr/>
        </p:nvSpPr>
        <p:spPr>
          <a:xfrm>
            <a:off x="9347197" y="4577205"/>
            <a:ext cx="1542475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quarter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35067D-4E60-B149-84CF-753F3F20C586}"/>
              </a:ext>
            </a:extLst>
          </p:cNvPr>
          <p:cNvSpPr/>
          <p:nvPr/>
        </p:nvSpPr>
        <p:spPr>
          <a:xfrm>
            <a:off x="80553" y="5849567"/>
            <a:ext cx="11926018" cy="954107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8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       This is a …………….  It is worth ……  beat.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1" name="Picture 30" descr="A picture containing computer&#10;&#10;Description automatically generated">
            <a:extLst>
              <a:ext uri="{FF2B5EF4-FFF2-40B4-BE49-F238E27FC236}">
                <a16:creationId xmlns:a16="http://schemas.microsoft.com/office/drawing/2014/main" id="{E124DDBD-854E-DA40-840E-A958CB52C2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01" t="13017" r="51906" b="13103"/>
          <a:stretch/>
        </p:blipFill>
        <p:spPr>
          <a:xfrm>
            <a:off x="220644" y="5978215"/>
            <a:ext cx="468126" cy="73016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0A2E459-A496-B640-A045-11196D16C520}"/>
              </a:ext>
            </a:extLst>
          </p:cNvPr>
          <p:cNvSpPr/>
          <p:nvPr/>
        </p:nvSpPr>
        <p:spPr>
          <a:xfrm>
            <a:off x="2117150" y="5957691"/>
            <a:ext cx="1642080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crotchet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E698BE-E158-2748-A071-62F077D31921}"/>
              </a:ext>
            </a:extLst>
          </p:cNvPr>
          <p:cNvSpPr/>
          <p:nvPr/>
        </p:nvSpPr>
        <p:spPr>
          <a:xfrm>
            <a:off x="5558315" y="5945816"/>
            <a:ext cx="866236" cy="58477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one</a:t>
            </a:r>
          </a:p>
        </p:txBody>
      </p:sp>
    </p:spTree>
    <p:extLst>
      <p:ext uri="{BB962C8B-B14F-4D97-AF65-F5344CB8AC3E}">
        <p14:creationId xmlns:p14="http://schemas.microsoft.com/office/powerpoint/2010/main" val="276269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6" grpId="0" animBg="1"/>
      <p:bldP spid="17" grpId="0" animBg="1"/>
      <p:bldP spid="20" grpId="0" animBg="1"/>
      <p:bldP spid="2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636"/>
            <a:ext cx="1807535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Answers?</a:t>
            </a:r>
            <a:endParaRPr lang="en-US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49F0A4-07CC-B94F-AD9A-AFC02BF4BC13}"/>
              </a:ext>
            </a:extLst>
          </p:cNvPr>
          <p:cNvSpPr/>
          <p:nvPr/>
        </p:nvSpPr>
        <p:spPr>
          <a:xfrm>
            <a:off x="323600" y="943166"/>
            <a:ext cx="11410121" cy="35394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Beats are units of ......…….</a:t>
            </a:r>
            <a:r>
              <a:rPr lang="en-US" sz="2800" b="1" dirty="0">
                <a:solidFill>
                  <a:srgbClr val="FF0000"/>
                </a:solidFill>
              </a:rPr>
              <a:t>1</a:t>
            </a:r>
            <a:r>
              <a:rPr lang="en-US" sz="2800" dirty="0"/>
              <a:t>…………. in music. They can be  sub-divided into …...….</a:t>
            </a:r>
            <a:r>
              <a:rPr lang="en-US" sz="2800" b="1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…...…., most commonly halves and quarters.</a:t>
            </a:r>
          </a:p>
          <a:p>
            <a:r>
              <a:rPr lang="en-US" sz="2800" dirty="0"/>
              <a:t>A beat is a continuous ..…….</a:t>
            </a:r>
            <a:r>
              <a:rPr lang="en-US" sz="2800" b="1" dirty="0">
                <a:solidFill>
                  <a:srgbClr val="FF0000"/>
                </a:solidFill>
              </a:rPr>
              <a:t>3</a:t>
            </a:r>
            <a:r>
              <a:rPr lang="en-US" sz="2800" dirty="0"/>
              <a:t>…..…. that repeats throughout a piece of music, often at a constant ..…….</a:t>
            </a:r>
            <a:r>
              <a:rPr lang="en-US" sz="2800" b="1" dirty="0">
                <a:solidFill>
                  <a:srgbClr val="FF0000"/>
                </a:solidFill>
              </a:rPr>
              <a:t>4</a:t>
            </a:r>
            <a:r>
              <a:rPr lang="en-US" sz="2800" dirty="0"/>
              <a:t>……... . In ..…….</a:t>
            </a:r>
            <a:r>
              <a:rPr lang="en-US" sz="2800" b="1" dirty="0">
                <a:solidFill>
                  <a:srgbClr val="FF0000"/>
                </a:solidFill>
              </a:rPr>
              <a:t>5</a:t>
            </a:r>
            <a:r>
              <a:rPr lang="en-US" sz="2800" dirty="0"/>
              <a:t>…..…. dance music the beat is often played at a high ..…….</a:t>
            </a:r>
            <a:r>
              <a:rPr lang="en-US" sz="2800" b="1" dirty="0">
                <a:solidFill>
                  <a:srgbClr val="FF0000"/>
                </a:solidFill>
              </a:rPr>
              <a:t>6</a:t>
            </a:r>
            <a:r>
              <a:rPr lang="en-US" sz="2800" dirty="0"/>
              <a:t>…..…. by the bass drum, but in ..…….</a:t>
            </a:r>
            <a:r>
              <a:rPr lang="en-US" sz="2800" b="1" dirty="0">
                <a:solidFill>
                  <a:srgbClr val="FF0000"/>
                </a:solidFill>
              </a:rPr>
              <a:t>7</a:t>
            </a:r>
            <a:r>
              <a:rPr lang="en-US" sz="2800" dirty="0"/>
              <a:t>…..…. orchestras musicians rely on a ..…….</a:t>
            </a:r>
            <a:r>
              <a:rPr lang="en-US" sz="2800" b="1" dirty="0">
                <a:solidFill>
                  <a:srgbClr val="FF0000"/>
                </a:solidFill>
              </a:rPr>
              <a:t>8</a:t>
            </a:r>
            <a:r>
              <a:rPr lang="en-US" sz="2800" dirty="0"/>
              <a:t>…..…. to keep the beat. </a:t>
            </a:r>
          </a:p>
          <a:p>
            <a:r>
              <a:rPr lang="en-US" sz="2800" dirty="0"/>
              <a:t>A ..…….</a:t>
            </a:r>
            <a:r>
              <a:rPr lang="en-US" sz="2800" b="1" dirty="0">
                <a:solidFill>
                  <a:srgbClr val="FF0000"/>
                </a:solidFill>
              </a:rPr>
              <a:t>9</a:t>
            </a:r>
            <a:r>
              <a:rPr lang="en-US" sz="2800" dirty="0"/>
              <a:t>…..…. is a pattern of sounds or ..…….</a:t>
            </a:r>
            <a:r>
              <a:rPr lang="en-US" sz="2800" b="1" dirty="0">
                <a:solidFill>
                  <a:srgbClr val="FF0000"/>
                </a:solidFill>
              </a:rPr>
              <a:t>10</a:t>
            </a:r>
            <a:r>
              <a:rPr lang="en-US" sz="2800" dirty="0"/>
              <a:t>……... , usually of various lengths, played for the duration of a set amount of  beats.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9CB627-4575-7D4D-85FD-71E7A6DF8EC4}"/>
              </a:ext>
            </a:extLst>
          </p:cNvPr>
          <p:cNvSpPr txBox="1"/>
          <p:nvPr/>
        </p:nvSpPr>
        <p:spPr>
          <a:xfrm>
            <a:off x="2360428" y="5319411"/>
            <a:ext cx="7336466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beat     classical     conductor     fractions   measurement     notes     pulse     rhythm     rock tambourine     techno     tempo     volume</a:t>
            </a:r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B5FD64-A636-D345-A586-17DB61577687}"/>
              </a:ext>
            </a:extLst>
          </p:cNvPr>
          <p:cNvSpPr/>
          <p:nvPr/>
        </p:nvSpPr>
        <p:spPr>
          <a:xfrm>
            <a:off x="2974651" y="943166"/>
            <a:ext cx="241605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measurement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91E0C9-1BFF-5D4D-A019-927505535804}"/>
              </a:ext>
            </a:extLst>
          </p:cNvPr>
          <p:cNvSpPr/>
          <p:nvPr/>
        </p:nvSpPr>
        <p:spPr>
          <a:xfrm>
            <a:off x="441098" y="1372013"/>
            <a:ext cx="184490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fractions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CE8C0C-EDBD-A845-8100-99D9D24819E4}"/>
              </a:ext>
            </a:extLst>
          </p:cNvPr>
          <p:cNvSpPr/>
          <p:nvPr/>
        </p:nvSpPr>
        <p:spPr>
          <a:xfrm>
            <a:off x="3666307" y="1794571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pulse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80C5A5-88E6-3A45-90F9-FAF05B984CDD}"/>
              </a:ext>
            </a:extLst>
          </p:cNvPr>
          <p:cNvSpPr/>
          <p:nvPr/>
        </p:nvSpPr>
        <p:spPr>
          <a:xfrm>
            <a:off x="3180754" y="2234244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tempo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BDD5BF-F0F8-7940-BF5F-C86F28D41743}"/>
              </a:ext>
            </a:extLst>
          </p:cNvPr>
          <p:cNvSpPr/>
          <p:nvPr/>
        </p:nvSpPr>
        <p:spPr>
          <a:xfrm>
            <a:off x="5500694" y="2234244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techno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8E1A24-C973-234B-A698-D9E7EECEC424}"/>
              </a:ext>
            </a:extLst>
          </p:cNvPr>
          <p:cNvSpPr/>
          <p:nvPr/>
        </p:nvSpPr>
        <p:spPr>
          <a:xfrm>
            <a:off x="2737733" y="2652652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volume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82C471-B20D-AC45-8120-F8103406A937}"/>
              </a:ext>
            </a:extLst>
          </p:cNvPr>
          <p:cNvSpPr/>
          <p:nvPr/>
        </p:nvSpPr>
        <p:spPr>
          <a:xfrm>
            <a:off x="8121351" y="2652652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classical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72C40A-0ECD-7A45-AA10-C8CFE5023E02}"/>
              </a:ext>
            </a:extLst>
          </p:cNvPr>
          <p:cNvSpPr/>
          <p:nvPr/>
        </p:nvSpPr>
        <p:spPr>
          <a:xfrm>
            <a:off x="3257014" y="3071059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conductor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38B1E9-4887-594D-93BE-69448B8614C2}"/>
              </a:ext>
            </a:extLst>
          </p:cNvPr>
          <p:cNvSpPr/>
          <p:nvPr/>
        </p:nvSpPr>
        <p:spPr>
          <a:xfrm>
            <a:off x="656330" y="3505953"/>
            <a:ext cx="17244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rhythm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517778-60E7-3543-8C08-FC42AA5C892D}"/>
              </a:ext>
            </a:extLst>
          </p:cNvPr>
          <p:cNvSpPr/>
          <p:nvPr/>
        </p:nvSpPr>
        <p:spPr>
          <a:xfrm>
            <a:off x="6096000" y="3524629"/>
            <a:ext cx="189968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</a:rPr>
              <a:t>notes</a:t>
            </a:r>
          </a:p>
        </p:txBody>
      </p:sp>
    </p:spTree>
    <p:extLst>
      <p:ext uri="{BB962C8B-B14F-4D97-AF65-F5344CB8AC3E}">
        <p14:creationId xmlns:p14="http://schemas.microsoft.com/office/powerpoint/2010/main" val="214115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Rhythm Lesson 2 – 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132343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To be able to to </a:t>
            </a:r>
            <a:r>
              <a:rPr lang="en-US" sz="4000" b="1" dirty="0">
                <a:solidFill>
                  <a:schemeClr val="bg1"/>
                </a:solidFill>
              </a:rPr>
              <a:t>read </a:t>
            </a:r>
            <a:r>
              <a:rPr lang="en-US" sz="4000" dirty="0">
                <a:solidFill>
                  <a:schemeClr val="bg1"/>
                </a:solidFill>
              </a:rPr>
              <a:t>and </a:t>
            </a:r>
            <a:r>
              <a:rPr lang="en-US" sz="4000" b="1" dirty="0">
                <a:solidFill>
                  <a:schemeClr val="bg1"/>
                </a:solidFill>
              </a:rPr>
              <a:t>write</a:t>
            </a:r>
            <a:r>
              <a:rPr lang="en-US" sz="4000" dirty="0">
                <a:solidFill>
                  <a:schemeClr val="bg1"/>
                </a:solidFill>
              </a:rPr>
              <a:t> simple rhythms using </a:t>
            </a:r>
            <a:r>
              <a:rPr lang="en-US" sz="4000" b="1" dirty="0">
                <a:solidFill>
                  <a:srgbClr val="FFFF00"/>
                </a:solidFill>
              </a:rPr>
              <a:t>staff notation</a:t>
            </a:r>
            <a:r>
              <a:rPr lang="en-US" sz="4000" dirty="0">
                <a:solidFill>
                  <a:schemeClr val="bg1"/>
                </a:solidFill>
              </a:rPr>
              <a:t>, learning </a:t>
            </a:r>
            <a:r>
              <a:rPr lang="en-US" sz="4000" b="1" dirty="0">
                <a:solidFill>
                  <a:srgbClr val="FFFF00"/>
                </a:solidFill>
              </a:rPr>
              <a:t>note names </a:t>
            </a:r>
            <a:r>
              <a:rPr lang="en-US" sz="4000" dirty="0">
                <a:solidFill>
                  <a:schemeClr val="bg1"/>
                </a:solidFill>
              </a:rPr>
              <a:t>and </a:t>
            </a:r>
            <a:r>
              <a:rPr lang="en-US" sz="4000" b="1" dirty="0">
                <a:solidFill>
                  <a:srgbClr val="FFFF00"/>
                </a:solidFill>
              </a:rPr>
              <a:t>note values 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76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54802" y="43998"/>
            <a:ext cx="10993349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304485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</a:t>
            </a:r>
            <a:r>
              <a:rPr lang="en-US" sz="2800" b="1" dirty="0">
                <a:solidFill>
                  <a:schemeClr val="bg1"/>
                </a:solidFill>
              </a:rPr>
              <a:t>convert </a:t>
            </a:r>
            <a:r>
              <a:rPr lang="en-US" sz="2800" dirty="0">
                <a:solidFill>
                  <a:schemeClr val="bg1"/>
                </a:solidFill>
              </a:rPr>
              <a:t>a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4-bar rhythm </a:t>
            </a:r>
            <a:r>
              <a:rPr lang="en-US" sz="2800" dirty="0">
                <a:solidFill>
                  <a:schemeClr val="bg1"/>
                </a:solidFill>
              </a:rPr>
              <a:t>from ‘beat boxes’ to </a:t>
            </a:r>
            <a:r>
              <a:rPr lang="en-US" sz="2800" b="1" dirty="0">
                <a:solidFill>
                  <a:schemeClr val="bg1"/>
                </a:solidFill>
              </a:rPr>
              <a:t>staff notation.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C1634-5445-3E41-B5B8-BF0CCCBFAD34}"/>
              </a:ext>
            </a:extLst>
          </p:cNvPr>
          <p:cNvSpPr txBox="1"/>
          <p:nvPr/>
        </p:nvSpPr>
        <p:spPr>
          <a:xfrm>
            <a:off x="27253" y="2878247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</a:t>
            </a:r>
            <a:r>
              <a:rPr lang="en-US" sz="2800" b="1" dirty="0">
                <a:solidFill>
                  <a:schemeClr val="bg1"/>
                </a:solidFill>
              </a:rPr>
              <a:t>show evidence</a:t>
            </a:r>
            <a:r>
              <a:rPr lang="en-US" sz="2800" dirty="0">
                <a:solidFill>
                  <a:schemeClr val="bg1"/>
                </a:solidFill>
              </a:rPr>
              <a:t> of knowledge of </a:t>
            </a:r>
            <a:r>
              <a:rPr lang="en-US" sz="2800" b="1" dirty="0">
                <a:solidFill>
                  <a:schemeClr val="bg1"/>
                </a:solidFill>
              </a:rPr>
              <a:t>note names </a:t>
            </a:r>
            <a:r>
              <a:rPr lang="en-US" sz="2800" dirty="0">
                <a:solidFill>
                  <a:schemeClr val="bg1"/>
                </a:solidFill>
              </a:rPr>
              <a:t>and </a:t>
            </a:r>
            <a:r>
              <a:rPr lang="en-US" sz="2800" b="1" dirty="0">
                <a:solidFill>
                  <a:schemeClr val="bg1"/>
                </a:solidFill>
              </a:rPr>
              <a:t>note values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9CC6116-9D94-BE4C-83C1-7C097172F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6782"/>
          <a:stretch/>
        </p:blipFill>
        <p:spPr>
          <a:xfrm>
            <a:off x="5288022" y="1304485"/>
            <a:ext cx="6903978" cy="111628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1EB83F-DD7D-334E-AEB4-3649FA8870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0" t="61750" r="-2615" b="-73"/>
          <a:stretch/>
        </p:blipFill>
        <p:spPr>
          <a:xfrm>
            <a:off x="5288022" y="2420766"/>
            <a:ext cx="7090026" cy="18424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72F579-AC74-A745-9638-F55F628C8BFD}"/>
              </a:ext>
            </a:extLst>
          </p:cNvPr>
          <p:cNvSpPr/>
          <p:nvPr/>
        </p:nvSpPr>
        <p:spPr>
          <a:xfrm>
            <a:off x="6835247" y="2377421"/>
            <a:ext cx="5241958" cy="111628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2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978701-928A-7847-ADD1-21B4B5167C97}"/>
              </a:ext>
            </a:extLst>
          </p:cNvPr>
          <p:cNvSpPr txBox="1"/>
          <p:nvPr/>
        </p:nvSpPr>
        <p:spPr>
          <a:xfrm>
            <a:off x="182906" y="146889"/>
            <a:ext cx="11847934" cy="830997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Reinforcing learning: </a:t>
            </a:r>
            <a:r>
              <a:rPr lang="en-US" sz="4800" b="1" dirty="0">
                <a:solidFill>
                  <a:srgbClr val="FFFF00"/>
                </a:solidFill>
              </a:rPr>
              <a:t>Last week’s key words?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E502C56-B10C-504F-B85F-ADF0614B1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737640"/>
              </p:ext>
            </p:extLst>
          </p:nvPr>
        </p:nvGraphicFramePr>
        <p:xfrm>
          <a:off x="440266" y="1244604"/>
          <a:ext cx="11311468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56001">
                  <a:extLst>
                    <a:ext uri="{9D8B030D-6E8A-4147-A177-3AD203B41FA5}">
                      <a16:colId xmlns:a16="http://schemas.microsoft.com/office/drawing/2014/main" val="1511903711"/>
                    </a:ext>
                  </a:extLst>
                </a:gridCol>
                <a:gridCol w="7755467">
                  <a:extLst>
                    <a:ext uri="{9D8B030D-6E8A-4147-A177-3AD203B41FA5}">
                      <a16:colId xmlns:a16="http://schemas.microsoft.com/office/drawing/2014/main" val="29442959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/>
                        <a:t>Key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/>
                        <a:t>Definition Words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050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645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5984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BF2848F-3A93-D948-ABBD-8CC8A6C2DA8B}"/>
              </a:ext>
            </a:extLst>
          </p:cNvPr>
          <p:cNvSpPr txBox="1"/>
          <p:nvPr/>
        </p:nvSpPr>
        <p:spPr>
          <a:xfrm>
            <a:off x="1442033" y="1958556"/>
            <a:ext cx="1731195" cy="1015663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Beat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5D7FF9-649F-2245-9147-4AFA4801F23A}"/>
              </a:ext>
            </a:extLst>
          </p:cNvPr>
          <p:cNvSpPr txBox="1"/>
          <p:nvPr/>
        </p:nvSpPr>
        <p:spPr>
          <a:xfrm>
            <a:off x="1069117" y="3483567"/>
            <a:ext cx="2834016" cy="1015663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Rhythm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6F2983-2816-D84B-87ED-E1973753CD01}"/>
              </a:ext>
            </a:extLst>
          </p:cNvPr>
          <p:cNvSpPr txBox="1"/>
          <p:nvPr/>
        </p:nvSpPr>
        <p:spPr>
          <a:xfrm>
            <a:off x="4652341" y="1958556"/>
            <a:ext cx="1136148" cy="5847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C8A76B-8115-8D4D-A222-810F44004D74}"/>
              </a:ext>
            </a:extLst>
          </p:cNvPr>
          <p:cNvSpPr txBox="1"/>
          <p:nvPr/>
        </p:nvSpPr>
        <p:spPr>
          <a:xfrm>
            <a:off x="4174995" y="2681831"/>
            <a:ext cx="4213773" cy="5847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unit of Measurement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82B642-97AC-F84A-B5C9-2904946A9722}"/>
              </a:ext>
            </a:extLst>
          </p:cNvPr>
          <p:cNvSpPr txBox="1"/>
          <p:nvPr/>
        </p:nvSpPr>
        <p:spPr>
          <a:xfrm>
            <a:off x="8593094" y="1958556"/>
            <a:ext cx="2954316" cy="5847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Constant tempo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05C92A-7FF6-4B4E-89C1-F0030A07AFF2}"/>
              </a:ext>
            </a:extLst>
          </p:cNvPr>
          <p:cNvSpPr txBox="1"/>
          <p:nvPr/>
        </p:nvSpPr>
        <p:spPr>
          <a:xfrm>
            <a:off x="6411452" y="1958556"/>
            <a:ext cx="1672276" cy="5847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repeats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295D46-FCA3-234B-AF85-03C28232AD68}"/>
              </a:ext>
            </a:extLst>
          </p:cNvPr>
          <p:cNvSpPr txBox="1"/>
          <p:nvPr/>
        </p:nvSpPr>
        <p:spPr>
          <a:xfrm>
            <a:off x="8771597" y="2681831"/>
            <a:ext cx="2597309" cy="5847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Sub-divided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59CC6E-59CE-DB4C-B705-579411839ADB}"/>
              </a:ext>
            </a:extLst>
          </p:cNvPr>
          <p:cNvSpPr txBox="1"/>
          <p:nvPr/>
        </p:nvSpPr>
        <p:spPr>
          <a:xfrm>
            <a:off x="4128567" y="3406623"/>
            <a:ext cx="1745951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pattern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CC4C2E-D511-DF45-AF72-1224C3F07BAA}"/>
              </a:ext>
            </a:extLst>
          </p:cNvPr>
          <p:cNvSpPr txBox="1"/>
          <p:nvPr/>
        </p:nvSpPr>
        <p:spPr>
          <a:xfrm>
            <a:off x="6106873" y="3406623"/>
            <a:ext cx="1745951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sounds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6C3C25-AAD6-1241-8BB2-2E576E5565C2}"/>
              </a:ext>
            </a:extLst>
          </p:cNvPr>
          <p:cNvSpPr txBox="1"/>
          <p:nvPr/>
        </p:nvSpPr>
        <p:spPr>
          <a:xfrm>
            <a:off x="8062198" y="3396606"/>
            <a:ext cx="1500621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A24324-90EF-D849-A321-79E0FD79C933}"/>
              </a:ext>
            </a:extLst>
          </p:cNvPr>
          <p:cNvSpPr txBox="1"/>
          <p:nvPr/>
        </p:nvSpPr>
        <p:spPr>
          <a:xfrm>
            <a:off x="9886632" y="3442772"/>
            <a:ext cx="1745951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various lengths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CE3F73-BE05-4C4F-9C19-0E05EFEC065D}"/>
              </a:ext>
            </a:extLst>
          </p:cNvPr>
          <p:cNvSpPr txBox="1"/>
          <p:nvPr/>
        </p:nvSpPr>
        <p:spPr>
          <a:xfrm>
            <a:off x="5057420" y="4098676"/>
            <a:ext cx="3933631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set amount of beats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ECF202-D768-3D4A-BB0D-28A8B9683A8A}"/>
              </a:ext>
            </a:extLst>
          </p:cNvPr>
          <p:cNvSpPr txBox="1"/>
          <p:nvPr/>
        </p:nvSpPr>
        <p:spPr>
          <a:xfrm>
            <a:off x="440265" y="5086843"/>
            <a:ext cx="11311467" cy="1200329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Write a definition of each KEY WORD as a sentence (or 2 sentences) including the words from the 2</a:t>
            </a:r>
            <a:r>
              <a:rPr lang="en-US" sz="3600" b="1" baseline="30000" dirty="0">
                <a:solidFill>
                  <a:schemeClr val="bg1"/>
                </a:solidFill>
              </a:rPr>
              <a:t>nd</a:t>
            </a:r>
            <a:r>
              <a:rPr lang="en-US" sz="3600" b="1" dirty="0">
                <a:solidFill>
                  <a:schemeClr val="bg1"/>
                </a:solidFill>
              </a:rPr>
              <a:t> column.</a:t>
            </a:r>
          </a:p>
        </p:txBody>
      </p:sp>
    </p:spTree>
    <p:extLst>
      <p:ext uri="{BB962C8B-B14F-4D97-AF65-F5344CB8AC3E}">
        <p14:creationId xmlns:p14="http://schemas.microsoft.com/office/powerpoint/2010/main" val="205816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1D97CA6F-CA72-7E43-93E4-69E08DC938EE}"/>
              </a:ext>
            </a:extLst>
          </p:cNvPr>
          <p:cNvSpPr/>
          <p:nvPr/>
        </p:nvSpPr>
        <p:spPr>
          <a:xfrm>
            <a:off x="397120" y="3986827"/>
            <a:ext cx="11294533" cy="276561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61FE61-5E87-214C-9C76-D1806D98B65D}"/>
              </a:ext>
            </a:extLst>
          </p:cNvPr>
          <p:cNvSpPr/>
          <p:nvPr/>
        </p:nvSpPr>
        <p:spPr>
          <a:xfrm>
            <a:off x="423325" y="118531"/>
            <a:ext cx="11294533" cy="372533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6C0C94-5BCA-6348-A3A0-1F0E69C7B831}"/>
              </a:ext>
            </a:extLst>
          </p:cNvPr>
          <p:cNvSpPr txBox="1"/>
          <p:nvPr/>
        </p:nvSpPr>
        <p:spPr>
          <a:xfrm>
            <a:off x="6409259" y="5193752"/>
            <a:ext cx="3337115" cy="707886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that lasts for 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AAC4FD-B7F6-E245-8A15-A45E8F2F9D50}"/>
              </a:ext>
            </a:extLst>
          </p:cNvPr>
          <p:cNvSpPr txBox="1"/>
          <p:nvPr/>
        </p:nvSpPr>
        <p:spPr>
          <a:xfrm>
            <a:off x="8308110" y="4344145"/>
            <a:ext cx="694267" cy="707886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F4EC10-3372-7144-A129-65032F004E06}"/>
              </a:ext>
            </a:extLst>
          </p:cNvPr>
          <p:cNvSpPr txBox="1"/>
          <p:nvPr/>
        </p:nvSpPr>
        <p:spPr>
          <a:xfrm>
            <a:off x="5825058" y="4344145"/>
            <a:ext cx="694267" cy="707886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1FBC91-0BAA-D345-B487-BD4C2D493DEF}"/>
              </a:ext>
            </a:extLst>
          </p:cNvPr>
          <p:cNvSpPr txBox="1"/>
          <p:nvPr/>
        </p:nvSpPr>
        <p:spPr>
          <a:xfrm>
            <a:off x="730825" y="342618"/>
            <a:ext cx="1792233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 beat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A5DECA-ED01-4C48-9741-8086DB1F2B8E}"/>
              </a:ext>
            </a:extLst>
          </p:cNvPr>
          <p:cNvSpPr txBox="1"/>
          <p:nvPr/>
        </p:nvSpPr>
        <p:spPr>
          <a:xfrm>
            <a:off x="595358" y="4344145"/>
            <a:ext cx="2283300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 rhythm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5DB6A4-CAF8-C441-B1A8-F705CC01C5EE}"/>
              </a:ext>
            </a:extLst>
          </p:cNvPr>
          <p:cNvSpPr txBox="1"/>
          <p:nvPr/>
        </p:nvSpPr>
        <p:spPr>
          <a:xfrm>
            <a:off x="6519325" y="4344145"/>
            <a:ext cx="174595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sounds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C867C3-D573-1244-8EA6-BC4A0B37DEC9}"/>
              </a:ext>
            </a:extLst>
          </p:cNvPr>
          <p:cNvSpPr txBox="1"/>
          <p:nvPr/>
        </p:nvSpPr>
        <p:spPr>
          <a:xfrm>
            <a:off x="9002377" y="4344145"/>
            <a:ext cx="174595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notes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7A8EE1-5195-8247-B7CA-545C48180A4A}"/>
              </a:ext>
            </a:extLst>
          </p:cNvPr>
          <p:cNvSpPr txBox="1"/>
          <p:nvPr/>
        </p:nvSpPr>
        <p:spPr>
          <a:xfrm>
            <a:off x="2934388" y="5193752"/>
            <a:ext cx="3449469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various lengths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E9914B-239B-DA4A-8E29-FC419BB6D58D}"/>
              </a:ext>
            </a:extLst>
          </p:cNvPr>
          <p:cNvSpPr txBox="1"/>
          <p:nvPr/>
        </p:nvSpPr>
        <p:spPr>
          <a:xfrm>
            <a:off x="2904086" y="6001270"/>
            <a:ext cx="462280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set amount of beats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63B58B-182D-324B-843A-248B32302BC3}"/>
              </a:ext>
            </a:extLst>
          </p:cNvPr>
          <p:cNvSpPr txBox="1"/>
          <p:nvPr/>
        </p:nvSpPr>
        <p:spPr>
          <a:xfrm>
            <a:off x="2549161" y="342618"/>
            <a:ext cx="1136148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is 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5B5D14-A048-714C-9DD2-278F1AAA5D45}"/>
              </a:ext>
            </a:extLst>
          </p:cNvPr>
          <p:cNvSpPr txBox="1"/>
          <p:nvPr/>
        </p:nvSpPr>
        <p:spPr>
          <a:xfrm>
            <a:off x="8403465" y="342618"/>
            <a:ext cx="2954316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that can be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935007-2782-C04B-A749-0164B745954C}"/>
              </a:ext>
            </a:extLst>
          </p:cNvPr>
          <p:cNvSpPr txBox="1"/>
          <p:nvPr/>
        </p:nvSpPr>
        <p:spPr>
          <a:xfrm>
            <a:off x="5571060" y="1182027"/>
            <a:ext cx="5714467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into halves and quarters.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10DF3A-4547-B041-8D52-852817CB0188}"/>
              </a:ext>
            </a:extLst>
          </p:cNvPr>
          <p:cNvSpPr txBox="1"/>
          <p:nvPr/>
        </p:nvSpPr>
        <p:spPr>
          <a:xfrm>
            <a:off x="2736477" y="2066742"/>
            <a:ext cx="1417008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It is 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56B459-1ABD-764F-8E98-C726E012FCD6}"/>
              </a:ext>
            </a:extLst>
          </p:cNvPr>
          <p:cNvSpPr txBox="1"/>
          <p:nvPr/>
        </p:nvSpPr>
        <p:spPr>
          <a:xfrm>
            <a:off x="5628434" y="2066742"/>
            <a:ext cx="1144892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C396F6-F742-654D-B803-A3FA6D45930F}"/>
              </a:ext>
            </a:extLst>
          </p:cNvPr>
          <p:cNvSpPr txBox="1"/>
          <p:nvPr/>
        </p:nvSpPr>
        <p:spPr>
          <a:xfrm>
            <a:off x="8892306" y="2066742"/>
            <a:ext cx="1589420" cy="7078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at 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F08FB0-560C-6E43-AD5B-7CEFA9356C2E}"/>
              </a:ext>
            </a:extLst>
          </p:cNvPr>
          <p:cNvSpPr txBox="1"/>
          <p:nvPr/>
        </p:nvSpPr>
        <p:spPr>
          <a:xfrm>
            <a:off x="3685309" y="342618"/>
            <a:ext cx="4718156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unit of measurement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7EE72-1286-9F41-B55E-0C40D1DDA22B}"/>
              </a:ext>
            </a:extLst>
          </p:cNvPr>
          <p:cNvSpPr txBox="1"/>
          <p:nvPr/>
        </p:nvSpPr>
        <p:spPr>
          <a:xfrm>
            <a:off x="2736477" y="1182027"/>
            <a:ext cx="2834016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sub-divided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C833DD-E204-B246-925A-296BA36EAB99}"/>
              </a:ext>
            </a:extLst>
          </p:cNvPr>
          <p:cNvSpPr txBox="1"/>
          <p:nvPr/>
        </p:nvSpPr>
        <p:spPr>
          <a:xfrm>
            <a:off x="4182455" y="2066742"/>
            <a:ext cx="1417009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AD0C2C-4ACC-064B-B591-C0C12805865A}"/>
              </a:ext>
            </a:extLst>
          </p:cNvPr>
          <p:cNvSpPr txBox="1"/>
          <p:nvPr/>
        </p:nvSpPr>
        <p:spPr>
          <a:xfrm>
            <a:off x="6802296" y="2066742"/>
            <a:ext cx="2061040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repeats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548AEA-F8C1-134C-9D27-B1DD400579BE}"/>
              </a:ext>
            </a:extLst>
          </p:cNvPr>
          <p:cNvSpPr txBox="1"/>
          <p:nvPr/>
        </p:nvSpPr>
        <p:spPr>
          <a:xfrm>
            <a:off x="2749150" y="2944536"/>
            <a:ext cx="4053146" cy="707886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constant tempo.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84E405-4F27-424B-BE0E-FDDD667B8B4F}"/>
              </a:ext>
            </a:extLst>
          </p:cNvPr>
          <p:cNvSpPr txBox="1"/>
          <p:nvPr/>
        </p:nvSpPr>
        <p:spPr>
          <a:xfrm>
            <a:off x="2904086" y="4344145"/>
            <a:ext cx="1141650" cy="707886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is 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91F0D3-5AC4-C44E-99A9-0ADEC6CCA299}"/>
              </a:ext>
            </a:extLst>
          </p:cNvPr>
          <p:cNvSpPr txBox="1"/>
          <p:nvPr/>
        </p:nvSpPr>
        <p:spPr>
          <a:xfrm>
            <a:off x="10748328" y="4344145"/>
            <a:ext cx="694267" cy="707886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ACF804-B758-5541-AB88-3A0F2481298C}"/>
              </a:ext>
            </a:extLst>
          </p:cNvPr>
          <p:cNvSpPr txBox="1"/>
          <p:nvPr/>
        </p:nvSpPr>
        <p:spPr>
          <a:xfrm>
            <a:off x="3981387" y="4344145"/>
            <a:ext cx="1843671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pattern</a:t>
            </a:r>
          </a:p>
        </p:txBody>
      </p:sp>
    </p:spTree>
    <p:extLst>
      <p:ext uri="{BB962C8B-B14F-4D97-AF65-F5344CB8AC3E}">
        <p14:creationId xmlns:p14="http://schemas.microsoft.com/office/powerpoint/2010/main" val="18297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7" grpId="0" animBg="1"/>
      <p:bldP spid="26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8" grpId="0" animBg="1"/>
      <p:bldP spid="10" grpId="0" animBg="1"/>
      <p:bldP spid="6" grpId="0" animBg="1"/>
      <p:bldP spid="9" grpId="0" animBg="1"/>
      <p:bldP spid="8" grpId="0" animBg="1"/>
      <p:bldP spid="25" grpId="0" animBg="1"/>
      <p:bldP spid="2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1BBAE-0A4C-1540-A480-AB639A901372}"/>
              </a:ext>
            </a:extLst>
          </p:cNvPr>
          <p:cNvSpPr txBox="1"/>
          <p:nvPr/>
        </p:nvSpPr>
        <p:spPr>
          <a:xfrm>
            <a:off x="113976" y="171063"/>
            <a:ext cx="11808850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Last lesson you composed 4 beat rhythms using ………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84764"/>
              </p:ext>
            </p:extLst>
          </p:nvPr>
        </p:nvGraphicFramePr>
        <p:xfrm>
          <a:off x="2162629" y="3429000"/>
          <a:ext cx="812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113976" y="1971974"/>
            <a:ext cx="2875967" cy="76944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Beat Boxes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2306509" y="3511510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55C05-99A6-D344-A59A-56C8CF00C53D}"/>
              </a:ext>
            </a:extLst>
          </p:cNvPr>
          <p:cNvSpPr txBox="1"/>
          <p:nvPr/>
        </p:nvSpPr>
        <p:spPr>
          <a:xfrm>
            <a:off x="4208196" y="3511510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BFC-CE45-5245-B83C-EE7DBCFC2F55}"/>
              </a:ext>
            </a:extLst>
          </p:cNvPr>
          <p:cNvSpPr txBox="1"/>
          <p:nvPr/>
        </p:nvSpPr>
        <p:spPr>
          <a:xfrm>
            <a:off x="5195483" y="3511510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229153" y="3511510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216978" y="3511510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AA6667-9FCB-1541-BC30-B88E519FE744}"/>
              </a:ext>
            </a:extLst>
          </p:cNvPr>
          <p:cNvSpPr txBox="1"/>
          <p:nvPr/>
        </p:nvSpPr>
        <p:spPr>
          <a:xfrm>
            <a:off x="2306509" y="2864343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</p:spTree>
    <p:extLst>
      <p:ext uri="{BB962C8B-B14F-4D97-AF65-F5344CB8AC3E}">
        <p14:creationId xmlns:p14="http://schemas.microsoft.com/office/powerpoint/2010/main" val="17123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8C6133-411D-0A43-9A8A-8D7154AD905B}"/>
              </a:ext>
            </a:extLst>
          </p:cNvPr>
          <p:cNvSpPr txBox="1"/>
          <p:nvPr/>
        </p:nvSpPr>
        <p:spPr>
          <a:xfrm>
            <a:off x="252299" y="40024"/>
            <a:ext cx="9521093" cy="76944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Sub-divisions in beats 2 &amp; 3 – explain?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6693-BDFD-3C4B-8413-0DA4433C755C}"/>
              </a:ext>
            </a:extLst>
          </p:cNvPr>
          <p:cNvGraphicFramePr>
            <a:graphicFrameLocks noGrp="1"/>
          </p:cNvGraphicFramePr>
          <p:nvPr/>
        </p:nvGraphicFramePr>
        <p:xfrm>
          <a:off x="2162629" y="3429000"/>
          <a:ext cx="8128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F480CC-27B8-0740-9E83-5283DAE5EA91}"/>
              </a:ext>
            </a:extLst>
          </p:cNvPr>
          <p:cNvSpPr txBox="1"/>
          <p:nvPr/>
        </p:nvSpPr>
        <p:spPr>
          <a:xfrm>
            <a:off x="352392" y="1250907"/>
            <a:ext cx="163606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Beat </a:t>
            </a:r>
            <a:r>
              <a:rPr lang="en-US" sz="3600" b="1" dirty="0">
                <a:solidFill>
                  <a:srgbClr val="FF0000"/>
                </a:solidFill>
              </a:rPr>
              <a:t>2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F4E648-0AED-2541-9560-79C2642659DF}"/>
              </a:ext>
            </a:extLst>
          </p:cNvPr>
          <p:cNvSpPr txBox="1"/>
          <p:nvPr/>
        </p:nvSpPr>
        <p:spPr>
          <a:xfrm>
            <a:off x="2306509" y="3511510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55C05-99A6-D344-A59A-56C8CF00C53D}"/>
              </a:ext>
            </a:extLst>
          </p:cNvPr>
          <p:cNvSpPr txBox="1"/>
          <p:nvPr/>
        </p:nvSpPr>
        <p:spPr>
          <a:xfrm>
            <a:off x="4208196" y="3511510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EFBFC-CE45-5245-B83C-EE7DBCFC2F55}"/>
              </a:ext>
            </a:extLst>
          </p:cNvPr>
          <p:cNvSpPr txBox="1"/>
          <p:nvPr/>
        </p:nvSpPr>
        <p:spPr>
          <a:xfrm>
            <a:off x="5195483" y="3511510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E9C17-9BF0-2E49-A892-9B6EB91F8E50}"/>
              </a:ext>
            </a:extLst>
          </p:cNvPr>
          <p:cNvSpPr txBox="1"/>
          <p:nvPr/>
        </p:nvSpPr>
        <p:spPr>
          <a:xfrm>
            <a:off x="6229153" y="3528454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X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5400" b="1" dirty="0">
                <a:solidFill>
                  <a:schemeClr val="bg1"/>
                </a:solidFill>
              </a:rPr>
              <a:t>X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5400" b="1" dirty="0">
                <a:solidFill>
                  <a:schemeClr val="bg1"/>
                </a:solidFill>
              </a:rPr>
              <a:t>X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5400" b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7B1DC2-E80E-3044-8A56-B4BC1FCB2A6F}"/>
              </a:ext>
            </a:extLst>
          </p:cNvPr>
          <p:cNvSpPr txBox="1"/>
          <p:nvPr/>
        </p:nvSpPr>
        <p:spPr>
          <a:xfrm>
            <a:off x="8216978" y="3511510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AA6667-9FCB-1541-BC30-B88E519FE744}"/>
              </a:ext>
            </a:extLst>
          </p:cNvPr>
          <p:cNvSpPr txBox="1"/>
          <p:nvPr/>
        </p:nvSpPr>
        <p:spPr>
          <a:xfrm>
            <a:off x="2306509" y="2864343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D69971-194C-FE41-B26E-FAF46C7F53D4}"/>
              </a:ext>
            </a:extLst>
          </p:cNvPr>
          <p:cNvSpPr txBox="1"/>
          <p:nvPr/>
        </p:nvSpPr>
        <p:spPr>
          <a:xfrm>
            <a:off x="352391" y="2070964"/>
            <a:ext cx="163606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Beat </a:t>
            </a:r>
            <a:r>
              <a:rPr lang="en-US" sz="3600" b="1" dirty="0">
                <a:solidFill>
                  <a:srgbClr val="FF0000"/>
                </a:solidFill>
              </a:rPr>
              <a:t>3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92FC2D-C793-774F-8881-9D0451F93019}"/>
              </a:ext>
            </a:extLst>
          </p:cNvPr>
          <p:cNvSpPr txBox="1"/>
          <p:nvPr/>
        </p:nvSpPr>
        <p:spPr>
          <a:xfrm>
            <a:off x="2427802" y="1248203"/>
            <a:ext cx="4481813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Divided into </a:t>
            </a:r>
            <a:r>
              <a:rPr lang="en-US" sz="3600" b="1" dirty="0">
                <a:solidFill>
                  <a:srgbClr val="FFFF00"/>
                </a:solidFill>
              </a:rPr>
              <a:t>2 halves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9B7CE0-4F31-D544-89AB-645F1068EA08}"/>
              </a:ext>
            </a:extLst>
          </p:cNvPr>
          <p:cNvSpPr txBox="1"/>
          <p:nvPr/>
        </p:nvSpPr>
        <p:spPr>
          <a:xfrm>
            <a:off x="2441369" y="2070964"/>
            <a:ext cx="4859317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Divided into </a:t>
            </a:r>
            <a:r>
              <a:rPr lang="en-US" sz="3600" b="1" dirty="0">
                <a:solidFill>
                  <a:srgbClr val="FFFF00"/>
                </a:solidFill>
              </a:rPr>
              <a:t>4 quarters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0D6B00-7002-ED41-BBBB-AB1FA2130E84}"/>
              </a:ext>
            </a:extLst>
          </p:cNvPr>
          <p:cNvCxnSpPr>
            <a:cxnSpLocks/>
          </p:cNvCxnSpPr>
          <p:nvPr/>
        </p:nvCxnSpPr>
        <p:spPr>
          <a:xfrm>
            <a:off x="5218633" y="3429000"/>
            <a:ext cx="0" cy="100584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E6525A-6250-B74E-ADD3-747B79CBA42A}"/>
              </a:ext>
            </a:extLst>
          </p:cNvPr>
          <p:cNvCxnSpPr>
            <a:cxnSpLocks/>
          </p:cNvCxnSpPr>
          <p:nvPr/>
        </p:nvCxnSpPr>
        <p:spPr>
          <a:xfrm>
            <a:off x="6722755" y="3429000"/>
            <a:ext cx="0" cy="100584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6648F39-750D-CA43-8F45-D88D9437B2EA}"/>
              </a:ext>
            </a:extLst>
          </p:cNvPr>
          <p:cNvCxnSpPr/>
          <p:nvPr/>
        </p:nvCxnSpPr>
        <p:spPr>
          <a:xfrm>
            <a:off x="7226338" y="3429000"/>
            <a:ext cx="0" cy="100584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2D9583-9728-5443-82E2-F93FF75094C5}"/>
              </a:ext>
            </a:extLst>
          </p:cNvPr>
          <p:cNvCxnSpPr/>
          <p:nvPr/>
        </p:nvCxnSpPr>
        <p:spPr>
          <a:xfrm>
            <a:off x="7696790" y="3429000"/>
            <a:ext cx="0" cy="100584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E15FFF4-C1B8-E84E-85FD-CCFEE0C0032C}"/>
              </a:ext>
            </a:extLst>
          </p:cNvPr>
          <p:cNvSpPr txBox="1"/>
          <p:nvPr/>
        </p:nvSpPr>
        <p:spPr>
          <a:xfrm>
            <a:off x="4218451" y="4310508"/>
            <a:ext cx="18878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½   </a:t>
            </a:r>
            <a:r>
              <a:rPr lang="en-US" sz="1200" b="1" dirty="0"/>
              <a:t> </a:t>
            </a:r>
            <a:r>
              <a:rPr lang="en-US" sz="5400" b="1" dirty="0"/>
              <a:t>½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4C5987-FAFE-F744-84F4-6BD64F6239E7}"/>
              </a:ext>
            </a:extLst>
          </p:cNvPr>
          <p:cNvSpPr txBox="1"/>
          <p:nvPr/>
        </p:nvSpPr>
        <p:spPr>
          <a:xfrm>
            <a:off x="6273652" y="4365824"/>
            <a:ext cx="1887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¼ ¼ </a:t>
            </a:r>
            <a:r>
              <a:rPr lang="en-US" sz="800" b="1" dirty="0"/>
              <a:t> </a:t>
            </a:r>
            <a:r>
              <a:rPr lang="en-US" sz="4000" b="1" dirty="0"/>
              <a:t>¼ ¼ </a:t>
            </a:r>
          </a:p>
        </p:txBody>
      </p:sp>
    </p:spTree>
    <p:extLst>
      <p:ext uri="{BB962C8B-B14F-4D97-AF65-F5344CB8AC3E}">
        <p14:creationId xmlns:p14="http://schemas.microsoft.com/office/powerpoint/2010/main" val="31601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3" grpId="0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1189</Words>
  <Application>Microsoft Macintosh PowerPoint</Application>
  <PresentationFormat>Widescreen</PresentationFormat>
  <Paragraphs>324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MetDemo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97</cp:revision>
  <dcterms:created xsi:type="dcterms:W3CDTF">2020-08-27T10:33:49Z</dcterms:created>
  <dcterms:modified xsi:type="dcterms:W3CDTF">2020-09-17T19:42:07Z</dcterms:modified>
</cp:coreProperties>
</file>